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0" r:id="rId2"/>
    <p:sldMasterId id="2147483684" r:id="rId3"/>
    <p:sldMasterId id="2147483696" r:id="rId4"/>
    <p:sldMasterId id="2147483708" r:id="rId5"/>
  </p:sldMasterIdLst>
  <p:notesMasterIdLst>
    <p:notesMasterId r:id="rId37"/>
  </p:notesMasterIdLst>
  <p:handoutMasterIdLst>
    <p:handoutMasterId r:id="rId38"/>
  </p:handoutMasterIdLst>
  <p:sldIdLst>
    <p:sldId id="256" r:id="rId6"/>
    <p:sldId id="290" r:id="rId7"/>
    <p:sldId id="257" r:id="rId8"/>
    <p:sldId id="258" r:id="rId9"/>
    <p:sldId id="259" r:id="rId10"/>
    <p:sldId id="261" r:id="rId11"/>
    <p:sldId id="260" r:id="rId12"/>
    <p:sldId id="264" r:id="rId13"/>
    <p:sldId id="263" r:id="rId14"/>
    <p:sldId id="262" r:id="rId15"/>
    <p:sldId id="265" r:id="rId16"/>
    <p:sldId id="267" r:id="rId17"/>
    <p:sldId id="270" r:id="rId18"/>
    <p:sldId id="269" r:id="rId19"/>
    <p:sldId id="266" r:id="rId20"/>
    <p:sldId id="273" r:id="rId21"/>
    <p:sldId id="272" r:id="rId22"/>
    <p:sldId id="288" r:id="rId23"/>
    <p:sldId id="279" r:id="rId24"/>
    <p:sldId id="274" r:id="rId25"/>
    <p:sldId id="278" r:id="rId26"/>
    <p:sldId id="281" r:id="rId27"/>
    <p:sldId id="280" r:id="rId28"/>
    <p:sldId id="277" r:id="rId29"/>
    <p:sldId id="276" r:id="rId30"/>
    <p:sldId id="275" r:id="rId31"/>
    <p:sldId id="287" r:id="rId32"/>
    <p:sldId id="286" r:id="rId33"/>
    <p:sldId id="285" r:id="rId34"/>
    <p:sldId id="284" r:id="rId35"/>
    <p:sldId id="283" r:id="rId36"/>
  </p:sldIdLst>
  <p:sldSz cx="9144000" cy="6858000" type="screen4x3"/>
  <p:notesSz cx="6881813" cy="9588500"/>
  <p:defaultTex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tx1"/>
        </a:solidFill>
        <a:latin typeface="Arial" panose="020B0604020202020204" pitchFamily="34" charset="0"/>
        <a:ea typeface="微軟正黑體" panose="020B0604030504040204" pitchFamily="34" charset="-120"/>
        <a:cs typeface="+mn-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tx1"/>
        </a:solidFill>
        <a:latin typeface="Arial" panose="020B0604020202020204" pitchFamily="34" charset="0"/>
        <a:ea typeface="微軟正黑體" panose="020B0604030504040204" pitchFamily="34" charset="-120"/>
        <a:cs typeface="+mn-c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tx1"/>
        </a:solidFill>
        <a:latin typeface="Arial" panose="020B0604020202020204" pitchFamily="34" charset="0"/>
        <a:ea typeface="微軟正黑體" panose="020B0604030504040204" pitchFamily="34" charset="-120"/>
        <a:cs typeface="+mn-c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tx1"/>
        </a:solidFill>
        <a:latin typeface="Arial" panose="020B0604020202020204" pitchFamily="34" charset="0"/>
        <a:ea typeface="微軟正黑體" panose="020B0604030504040204" pitchFamily="34" charset="-120"/>
        <a:cs typeface="+mn-c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tx1"/>
        </a:solidFill>
        <a:latin typeface="Arial" panose="020B0604020202020204" pitchFamily="34" charset="0"/>
        <a:ea typeface="微軟正黑體" panose="020B0604030504040204" pitchFamily="34" charset="-120"/>
        <a:cs typeface="+mn-cs"/>
      </a:defRPr>
    </a:lvl5pPr>
    <a:lvl6pPr marL="2286000" algn="l" defTabSz="914400" rtl="0" eaLnBrk="1" latinLnBrk="0" hangingPunct="1">
      <a:defRPr kern="1200">
        <a:solidFill>
          <a:schemeClr val="tx1"/>
        </a:solidFill>
        <a:latin typeface="Arial" panose="020B0604020202020204" pitchFamily="34" charset="0"/>
        <a:ea typeface="微軟正黑體" panose="020B0604030504040204" pitchFamily="34" charset="-120"/>
        <a:cs typeface="+mn-cs"/>
      </a:defRPr>
    </a:lvl6pPr>
    <a:lvl7pPr marL="2743200" algn="l" defTabSz="914400" rtl="0" eaLnBrk="1" latinLnBrk="0" hangingPunct="1">
      <a:defRPr kern="1200">
        <a:solidFill>
          <a:schemeClr val="tx1"/>
        </a:solidFill>
        <a:latin typeface="Arial" panose="020B0604020202020204" pitchFamily="34" charset="0"/>
        <a:ea typeface="微軟正黑體" panose="020B0604030504040204" pitchFamily="34" charset="-120"/>
        <a:cs typeface="+mn-cs"/>
      </a:defRPr>
    </a:lvl7pPr>
    <a:lvl8pPr marL="3200400" algn="l" defTabSz="914400" rtl="0" eaLnBrk="1" latinLnBrk="0" hangingPunct="1">
      <a:defRPr kern="1200">
        <a:solidFill>
          <a:schemeClr val="tx1"/>
        </a:solidFill>
        <a:latin typeface="Arial" panose="020B0604020202020204" pitchFamily="34" charset="0"/>
        <a:ea typeface="微軟正黑體" panose="020B0604030504040204" pitchFamily="34" charset="-120"/>
        <a:cs typeface="+mn-cs"/>
      </a:defRPr>
    </a:lvl8pPr>
    <a:lvl9pPr marL="3657600" algn="l" defTabSz="914400" rtl="0" eaLnBrk="1" latinLnBrk="0" hangingPunct="1">
      <a:defRPr kern="1200">
        <a:solidFill>
          <a:schemeClr val="tx1"/>
        </a:solidFill>
        <a:latin typeface="Arial" panose="020B0604020202020204" pitchFamily="34" charset="0"/>
        <a:ea typeface="微軟正黑體" panose="020B0604030504040204" pitchFamily="34"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中等深淺樣式 1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931" y="221"/>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E5B654-24DC-4EAB-B069-3ECDC7F61D98}" type="doc">
      <dgm:prSet loTypeId="urn:microsoft.com/office/officeart/2005/8/layout/venn1" loCatId="relationship" qsTypeId="urn:microsoft.com/office/officeart/2005/8/quickstyle/simple1" qsCatId="simple" csTypeId="urn:microsoft.com/office/officeart/2005/8/colors/accent1_2" csCatId="accent1"/>
      <dgm:spPr/>
      <dgm:t>
        <a:bodyPr/>
        <a:lstStyle/>
        <a:p>
          <a:endParaRPr lang="zh-TW" altLang="en-US"/>
        </a:p>
      </dgm:t>
    </dgm:pt>
    <dgm:pt modelId="{AC268371-D929-4577-8F56-80B6C63EC595}">
      <dgm:prSet/>
      <dgm:spPr/>
      <dgm:t>
        <a:bodyPr/>
        <a:lstStyle/>
        <a:p>
          <a:pPr rtl="0"/>
          <a:r>
            <a:rPr lang="zh-TW" dirty="0" smtClean="0">
              <a:solidFill>
                <a:schemeClr val="accent2">
                  <a:lumMod val="75000"/>
                </a:schemeClr>
              </a:solidFill>
              <a:latin typeface="標楷體" panose="03000509000000000000" pitchFamily="65" charset="-120"/>
              <a:ea typeface="標楷體" panose="03000509000000000000" pitchFamily="65" charset="-120"/>
            </a:rPr>
            <a:t>貨品清單</a:t>
          </a:r>
          <a:endParaRPr lang="zh-TW" dirty="0">
            <a:solidFill>
              <a:schemeClr val="accent2">
                <a:lumMod val="75000"/>
              </a:schemeClr>
            </a:solidFill>
            <a:latin typeface="標楷體" panose="03000509000000000000" pitchFamily="65" charset="-120"/>
            <a:ea typeface="標楷體" panose="03000509000000000000" pitchFamily="65" charset="-120"/>
          </a:endParaRPr>
        </a:p>
      </dgm:t>
    </dgm:pt>
    <dgm:pt modelId="{1F55F612-1720-4CC5-9BA5-6A72BA0BE0A5}" type="parTrans" cxnId="{83687AE4-C937-4EB5-BFE0-9A97DB556CC0}">
      <dgm:prSet/>
      <dgm:spPr/>
      <dgm:t>
        <a:bodyPr/>
        <a:lstStyle/>
        <a:p>
          <a:endParaRPr lang="zh-TW" altLang="en-US">
            <a:latin typeface="標楷體" panose="03000509000000000000" pitchFamily="65" charset="-120"/>
            <a:ea typeface="標楷體" panose="03000509000000000000" pitchFamily="65" charset="-120"/>
          </a:endParaRPr>
        </a:p>
      </dgm:t>
    </dgm:pt>
    <dgm:pt modelId="{F2D8976F-B11B-4D63-92B2-6E2A5E854ACD}" type="sibTrans" cxnId="{83687AE4-C937-4EB5-BFE0-9A97DB556CC0}">
      <dgm:prSet/>
      <dgm:spPr/>
      <dgm:t>
        <a:bodyPr/>
        <a:lstStyle/>
        <a:p>
          <a:endParaRPr lang="zh-TW" altLang="en-US">
            <a:latin typeface="標楷體" panose="03000509000000000000" pitchFamily="65" charset="-120"/>
            <a:ea typeface="標楷體" panose="03000509000000000000" pitchFamily="65" charset="-120"/>
          </a:endParaRPr>
        </a:p>
      </dgm:t>
    </dgm:pt>
    <dgm:pt modelId="{8691EE51-4799-479F-80CF-CE7E6C8837C8}">
      <dgm:prSet/>
      <dgm:spPr/>
      <dgm:t>
        <a:bodyPr/>
        <a:lstStyle/>
        <a:p>
          <a:pPr rtl="0"/>
          <a:r>
            <a:rPr lang="zh-TW" dirty="0" smtClean="0">
              <a:solidFill>
                <a:schemeClr val="accent2">
                  <a:lumMod val="75000"/>
                </a:schemeClr>
              </a:solidFill>
              <a:latin typeface="標楷體" panose="03000509000000000000" pitchFamily="65" charset="-120"/>
              <a:ea typeface="標楷體" panose="03000509000000000000" pitchFamily="65" charset="-120"/>
            </a:rPr>
            <a:t>最終用途</a:t>
          </a:r>
          <a:endParaRPr lang="zh-TW" dirty="0">
            <a:solidFill>
              <a:schemeClr val="accent2">
                <a:lumMod val="75000"/>
              </a:schemeClr>
            </a:solidFill>
            <a:latin typeface="標楷體" panose="03000509000000000000" pitchFamily="65" charset="-120"/>
            <a:ea typeface="標楷體" panose="03000509000000000000" pitchFamily="65" charset="-120"/>
          </a:endParaRPr>
        </a:p>
      </dgm:t>
    </dgm:pt>
    <dgm:pt modelId="{6B69D844-D195-4332-8472-5FAB1D6F1059}" type="parTrans" cxnId="{E82D2FCC-9766-4A0D-971B-FF8B5FA29EB9}">
      <dgm:prSet/>
      <dgm:spPr/>
      <dgm:t>
        <a:bodyPr/>
        <a:lstStyle/>
        <a:p>
          <a:endParaRPr lang="zh-TW" altLang="en-US">
            <a:latin typeface="標楷體" panose="03000509000000000000" pitchFamily="65" charset="-120"/>
            <a:ea typeface="標楷體" panose="03000509000000000000" pitchFamily="65" charset="-120"/>
          </a:endParaRPr>
        </a:p>
      </dgm:t>
    </dgm:pt>
    <dgm:pt modelId="{C48C7413-AF61-41C6-804F-983889EE264C}" type="sibTrans" cxnId="{E82D2FCC-9766-4A0D-971B-FF8B5FA29EB9}">
      <dgm:prSet/>
      <dgm:spPr/>
      <dgm:t>
        <a:bodyPr/>
        <a:lstStyle/>
        <a:p>
          <a:endParaRPr lang="zh-TW" altLang="en-US">
            <a:latin typeface="標楷體" panose="03000509000000000000" pitchFamily="65" charset="-120"/>
            <a:ea typeface="標楷體" panose="03000509000000000000" pitchFamily="65" charset="-120"/>
          </a:endParaRPr>
        </a:p>
      </dgm:t>
    </dgm:pt>
    <dgm:pt modelId="{064DF8E2-44F7-4DFA-8A21-2039843A2652}">
      <dgm:prSet/>
      <dgm:spPr/>
      <dgm:t>
        <a:bodyPr/>
        <a:lstStyle/>
        <a:p>
          <a:pPr rtl="0"/>
          <a:r>
            <a:rPr lang="zh-TW" dirty="0" smtClean="0">
              <a:solidFill>
                <a:schemeClr val="accent2">
                  <a:lumMod val="75000"/>
                </a:schemeClr>
              </a:solidFill>
              <a:latin typeface="標楷體" panose="03000509000000000000" pitchFamily="65" charset="-120"/>
              <a:ea typeface="標楷體" panose="03000509000000000000" pitchFamily="65" charset="-120"/>
            </a:rPr>
            <a:t>最終使用人</a:t>
          </a:r>
          <a:endParaRPr lang="zh-TW" dirty="0">
            <a:solidFill>
              <a:schemeClr val="accent2">
                <a:lumMod val="75000"/>
              </a:schemeClr>
            </a:solidFill>
            <a:latin typeface="標楷體" panose="03000509000000000000" pitchFamily="65" charset="-120"/>
            <a:ea typeface="標楷體" panose="03000509000000000000" pitchFamily="65" charset="-120"/>
          </a:endParaRPr>
        </a:p>
      </dgm:t>
    </dgm:pt>
    <dgm:pt modelId="{82CF8C14-B9A4-4966-81AF-BE193F9804DF}" type="parTrans" cxnId="{6F080010-23CA-41A2-BEB4-9E2AD906CD9F}">
      <dgm:prSet/>
      <dgm:spPr/>
      <dgm:t>
        <a:bodyPr/>
        <a:lstStyle/>
        <a:p>
          <a:endParaRPr lang="zh-TW" altLang="en-US">
            <a:latin typeface="標楷體" panose="03000509000000000000" pitchFamily="65" charset="-120"/>
            <a:ea typeface="標楷體" panose="03000509000000000000" pitchFamily="65" charset="-120"/>
          </a:endParaRPr>
        </a:p>
      </dgm:t>
    </dgm:pt>
    <dgm:pt modelId="{9F97AF55-D8E6-4F87-97A7-F36FC8BC4F3D}" type="sibTrans" cxnId="{6F080010-23CA-41A2-BEB4-9E2AD906CD9F}">
      <dgm:prSet/>
      <dgm:spPr/>
      <dgm:t>
        <a:bodyPr/>
        <a:lstStyle/>
        <a:p>
          <a:endParaRPr lang="zh-TW" altLang="en-US">
            <a:latin typeface="標楷體" panose="03000509000000000000" pitchFamily="65" charset="-120"/>
            <a:ea typeface="標楷體" panose="03000509000000000000" pitchFamily="65" charset="-120"/>
          </a:endParaRPr>
        </a:p>
      </dgm:t>
    </dgm:pt>
    <dgm:pt modelId="{5959DD89-608F-418D-A7E9-7943E5326363}" type="pres">
      <dgm:prSet presAssocID="{FFE5B654-24DC-4EAB-B069-3ECDC7F61D98}" presName="compositeShape" presStyleCnt="0">
        <dgm:presLayoutVars>
          <dgm:chMax val="7"/>
          <dgm:dir/>
          <dgm:resizeHandles val="exact"/>
        </dgm:presLayoutVars>
      </dgm:prSet>
      <dgm:spPr/>
      <dgm:t>
        <a:bodyPr/>
        <a:lstStyle/>
        <a:p>
          <a:endParaRPr lang="zh-TW" altLang="en-US"/>
        </a:p>
      </dgm:t>
    </dgm:pt>
    <dgm:pt modelId="{DD94A797-65E9-4BAE-8C38-106DD813F146}" type="pres">
      <dgm:prSet presAssocID="{AC268371-D929-4577-8F56-80B6C63EC595}" presName="circ1" presStyleLbl="vennNode1" presStyleIdx="0" presStyleCnt="3" custLinFactNeighborX="-3348" custLinFactNeighborY="-1238"/>
      <dgm:spPr/>
      <dgm:t>
        <a:bodyPr/>
        <a:lstStyle/>
        <a:p>
          <a:endParaRPr lang="zh-TW" altLang="en-US"/>
        </a:p>
      </dgm:t>
    </dgm:pt>
    <dgm:pt modelId="{02A9895B-1337-4689-BBF9-EFAA653C43F2}" type="pres">
      <dgm:prSet presAssocID="{AC268371-D929-4577-8F56-80B6C63EC595}" presName="circ1Tx" presStyleLbl="revTx" presStyleIdx="0" presStyleCnt="0">
        <dgm:presLayoutVars>
          <dgm:chMax val="0"/>
          <dgm:chPref val="0"/>
          <dgm:bulletEnabled val="1"/>
        </dgm:presLayoutVars>
      </dgm:prSet>
      <dgm:spPr/>
      <dgm:t>
        <a:bodyPr/>
        <a:lstStyle/>
        <a:p>
          <a:endParaRPr lang="zh-TW" altLang="en-US"/>
        </a:p>
      </dgm:t>
    </dgm:pt>
    <dgm:pt modelId="{8DD60D84-2EF9-4582-8035-A383452EEC2E}" type="pres">
      <dgm:prSet presAssocID="{8691EE51-4799-479F-80CF-CE7E6C8837C8}" presName="circ2" presStyleLbl="vennNode1" presStyleIdx="1" presStyleCnt="3"/>
      <dgm:spPr/>
      <dgm:t>
        <a:bodyPr/>
        <a:lstStyle/>
        <a:p>
          <a:endParaRPr lang="zh-TW" altLang="en-US"/>
        </a:p>
      </dgm:t>
    </dgm:pt>
    <dgm:pt modelId="{97D35606-8BB3-4769-9321-709974496C5C}" type="pres">
      <dgm:prSet presAssocID="{8691EE51-4799-479F-80CF-CE7E6C8837C8}" presName="circ2Tx" presStyleLbl="revTx" presStyleIdx="0" presStyleCnt="0">
        <dgm:presLayoutVars>
          <dgm:chMax val="0"/>
          <dgm:chPref val="0"/>
          <dgm:bulletEnabled val="1"/>
        </dgm:presLayoutVars>
      </dgm:prSet>
      <dgm:spPr/>
      <dgm:t>
        <a:bodyPr/>
        <a:lstStyle/>
        <a:p>
          <a:endParaRPr lang="zh-TW" altLang="en-US"/>
        </a:p>
      </dgm:t>
    </dgm:pt>
    <dgm:pt modelId="{5C12C3F8-024B-440A-AA9E-C1670E3417F0}" type="pres">
      <dgm:prSet presAssocID="{064DF8E2-44F7-4DFA-8A21-2039843A2652}" presName="circ3" presStyleLbl="vennNode1" presStyleIdx="2" presStyleCnt="3"/>
      <dgm:spPr/>
      <dgm:t>
        <a:bodyPr/>
        <a:lstStyle/>
        <a:p>
          <a:endParaRPr lang="zh-TW" altLang="en-US"/>
        </a:p>
      </dgm:t>
    </dgm:pt>
    <dgm:pt modelId="{D839CC4E-CCE9-41B3-873B-3E860EDD65C4}" type="pres">
      <dgm:prSet presAssocID="{064DF8E2-44F7-4DFA-8A21-2039843A2652}" presName="circ3Tx" presStyleLbl="revTx" presStyleIdx="0" presStyleCnt="0">
        <dgm:presLayoutVars>
          <dgm:chMax val="0"/>
          <dgm:chPref val="0"/>
          <dgm:bulletEnabled val="1"/>
        </dgm:presLayoutVars>
      </dgm:prSet>
      <dgm:spPr/>
      <dgm:t>
        <a:bodyPr/>
        <a:lstStyle/>
        <a:p>
          <a:endParaRPr lang="zh-TW" altLang="en-US"/>
        </a:p>
      </dgm:t>
    </dgm:pt>
  </dgm:ptLst>
  <dgm:cxnLst>
    <dgm:cxn modelId="{E0F81A7D-EBAE-4015-A00E-9D48BDC66DF3}" type="presOf" srcId="{AC268371-D929-4577-8F56-80B6C63EC595}" destId="{DD94A797-65E9-4BAE-8C38-106DD813F146}" srcOrd="0" destOrd="0" presId="urn:microsoft.com/office/officeart/2005/8/layout/venn1"/>
    <dgm:cxn modelId="{4DF444AD-80CC-46BD-AD7C-30AE143346CC}" type="presOf" srcId="{AC268371-D929-4577-8F56-80B6C63EC595}" destId="{02A9895B-1337-4689-BBF9-EFAA653C43F2}" srcOrd="1" destOrd="0" presId="urn:microsoft.com/office/officeart/2005/8/layout/venn1"/>
    <dgm:cxn modelId="{227CD55B-859D-4A4A-A2D3-0BEAA7588AB5}" type="presOf" srcId="{8691EE51-4799-479F-80CF-CE7E6C8837C8}" destId="{97D35606-8BB3-4769-9321-709974496C5C}" srcOrd="1" destOrd="0" presId="urn:microsoft.com/office/officeart/2005/8/layout/venn1"/>
    <dgm:cxn modelId="{6F080010-23CA-41A2-BEB4-9E2AD906CD9F}" srcId="{FFE5B654-24DC-4EAB-B069-3ECDC7F61D98}" destId="{064DF8E2-44F7-4DFA-8A21-2039843A2652}" srcOrd="2" destOrd="0" parTransId="{82CF8C14-B9A4-4966-81AF-BE193F9804DF}" sibTransId="{9F97AF55-D8E6-4F87-97A7-F36FC8BC4F3D}"/>
    <dgm:cxn modelId="{E82D2FCC-9766-4A0D-971B-FF8B5FA29EB9}" srcId="{FFE5B654-24DC-4EAB-B069-3ECDC7F61D98}" destId="{8691EE51-4799-479F-80CF-CE7E6C8837C8}" srcOrd="1" destOrd="0" parTransId="{6B69D844-D195-4332-8472-5FAB1D6F1059}" sibTransId="{C48C7413-AF61-41C6-804F-983889EE264C}"/>
    <dgm:cxn modelId="{BBB29727-DB29-4606-A7E4-C769E94E6BD8}" type="presOf" srcId="{FFE5B654-24DC-4EAB-B069-3ECDC7F61D98}" destId="{5959DD89-608F-418D-A7E9-7943E5326363}" srcOrd="0" destOrd="0" presId="urn:microsoft.com/office/officeart/2005/8/layout/venn1"/>
    <dgm:cxn modelId="{3A387144-D93A-47A9-BA8B-9BB8260FAC83}" type="presOf" srcId="{064DF8E2-44F7-4DFA-8A21-2039843A2652}" destId="{D839CC4E-CCE9-41B3-873B-3E860EDD65C4}" srcOrd="1" destOrd="0" presId="urn:microsoft.com/office/officeart/2005/8/layout/venn1"/>
    <dgm:cxn modelId="{9F318A60-F9C7-4AE7-BC56-3C6A71D3579D}" type="presOf" srcId="{8691EE51-4799-479F-80CF-CE7E6C8837C8}" destId="{8DD60D84-2EF9-4582-8035-A383452EEC2E}" srcOrd="0" destOrd="0" presId="urn:microsoft.com/office/officeart/2005/8/layout/venn1"/>
    <dgm:cxn modelId="{781E3F91-5E6D-4880-BF86-9ED73BB3627E}" type="presOf" srcId="{064DF8E2-44F7-4DFA-8A21-2039843A2652}" destId="{5C12C3F8-024B-440A-AA9E-C1670E3417F0}" srcOrd="0" destOrd="0" presId="urn:microsoft.com/office/officeart/2005/8/layout/venn1"/>
    <dgm:cxn modelId="{83687AE4-C937-4EB5-BFE0-9A97DB556CC0}" srcId="{FFE5B654-24DC-4EAB-B069-3ECDC7F61D98}" destId="{AC268371-D929-4577-8F56-80B6C63EC595}" srcOrd="0" destOrd="0" parTransId="{1F55F612-1720-4CC5-9BA5-6A72BA0BE0A5}" sibTransId="{F2D8976F-B11B-4D63-92B2-6E2A5E854ACD}"/>
    <dgm:cxn modelId="{71DB8B33-1846-46DB-A9B4-A4443C0E5D21}" type="presParOf" srcId="{5959DD89-608F-418D-A7E9-7943E5326363}" destId="{DD94A797-65E9-4BAE-8C38-106DD813F146}" srcOrd="0" destOrd="0" presId="urn:microsoft.com/office/officeart/2005/8/layout/venn1"/>
    <dgm:cxn modelId="{53357AEC-1B67-44ED-8AB6-95501FED1EA6}" type="presParOf" srcId="{5959DD89-608F-418D-A7E9-7943E5326363}" destId="{02A9895B-1337-4689-BBF9-EFAA653C43F2}" srcOrd="1" destOrd="0" presId="urn:microsoft.com/office/officeart/2005/8/layout/venn1"/>
    <dgm:cxn modelId="{2119E8C0-82B2-43F6-8CE8-A8806E882B6D}" type="presParOf" srcId="{5959DD89-608F-418D-A7E9-7943E5326363}" destId="{8DD60D84-2EF9-4582-8035-A383452EEC2E}" srcOrd="2" destOrd="0" presId="urn:microsoft.com/office/officeart/2005/8/layout/venn1"/>
    <dgm:cxn modelId="{79BEBAC6-0586-4744-A8B8-3959A09C0D03}" type="presParOf" srcId="{5959DD89-608F-418D-A7E9-7943E5326363}" destId="{97D35606-8BB3-4769-9321-709974496C5C}" srcOrd="3" destOrd="0" presId="urn:microsoft.com/office/officeart/2005/8/layout/venn1"/>
    <dgm:cxn modelId="{7E7D9C0F-43E1-47E3-AC1A-421A0245B4F5}" type="presParOf" srcId="{5959DD89-608F-418D-A7E9-7943E5326363}" destId="{5C12C3F8-024B-440A-AA9E-C1670E3417F0}" srcOrd="4" destOrd="0" presId="urn:microsoft.com/office/officeart/2005/8/layout/venn1"/>
    <dgm:cxn modelId="{A54050CE-34E2-444F-A570-FEB402F6B87A}" type="presParOf" srcId="{5959DD89-608F-418D-A7E9-7943E5326363}" destId="{D839CC4E-CCE9-41B3-873B-3E860EDD65C4}"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94A797-65E9-4BAE-8C38-106DD813F146}">
      <dsp:nvSpPr>
        <dsp:cNvPr id="0" name=""/>
        <dsp:cNvSpPr/>
      </dsp:nvSpPr>
      <dsp:spPr>
        <a:xfrm>
          <a:off x="1473295" y="17571"/>
          <a:ext cx="2078650" cy="207865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377950" rtl="0">
            <a:lnSpc>
              <a:spcPct val="90000"/>
            </a:lnSpc>
            <a:spcBef>
              <a:spcPct val="0"/>
            </a:spcBef>
            <a:spcAft>
              <a:spcPct val="35000"/>
            </a:spcAft>
          </a:pPr>
          <a:r>
            <a:rPr lang="zh-TW" sz="3100" kern="1200" dirty="0" smtClean="0">
              <a:solidFill>
                <a:schemeClr val="accent2">
                  <a:lumMod val="75000"/>
                </a:schemeClr>
              </a:solidFill>
              <a:latin typeface="標楷體" panose="03000509000000000000" pitchFamily="65" charset="-120"/>
              <a:ea typeface="標楷體" panose="03000509000000000000" pitchFamily="65" charset="-120"/>
            </a:rPr>
            <a:t>貨品清單</a:t>
          </a:r>
          <a:endParaRPr lang="zh-TW" sz="3100" kern="1200" dirty="0">
            <a:solidFill>
              <a:schemeClr val="accent2">
                <a:lumMod val="75000"/>
              </a:schemeClr>
            </a:solidFill>
            <a:latin typeface="標楷體" panose="03000509000000000000" pitchFamily="65" charset="-120"/>
            <a:ea typeface="標楷體" panose="03000509000000000000" pitchFamily="65" charset="-120"/>
          </a:endParaRPr>
        </a:p>
      </dsp:txBody>
      <dsp:txXfrm>
        <a:off x="1750449" y="381335"/>
        <a:ext cx="1524343" cy="935392"/>
      </dsp:txXfrm>
    </dsp:sp>
    <dsp:sp modelId="{8DD60D84-2EF9-4582-8035-A383452EEC2E}">
      <dsp:nvSpPr>
        <dsp:cNvPr id="0" name=""/>
        <dsp:cNvSpPr/>
      </dsp:nvSpPr>
      <dsp:spPr>
        <a:xfrm>
          <a:off x="2292935" y="1342461"/>
          <a:ext cx="2078650" cy="207865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377950" rtl="0">
            <a:lnSpc>
              <a:spcPct val="90000"/>
            </a:lnSpc>
            <a:spcBef>
              <a:spcPct val="0"/>
            </a:spcBef>
            <a:spcAft>
              <a:spcPct val="35000"/>
            </a:spcAft>
          </a:pPr>
          <a:r>
            <a:rPr lang="zh-TW" sz="3100" kern="1200" dirty="0" smtClean="0">
              <a:solidFill>
                <a:schemeClr val="accent2">
                  <a:lumMod val="75000"/>
                </a:schemeClr>
              </a:solidFill>
              <a:latin typeface="標楷體" panose="03000509000000000000" pitchFamily="65" charset="-120"/>
              <a:ea typeface="標楷體" panose="03000509000000000000" pitchFamily="65" charset="-120"/>
            </a:rPr>
            <a:t>最終用途</a:t>
          </a:r>
          <a:endParaRPr lang="zh-TW" sz="3100" kern="1200" dirty="0">
            <a:solidFill>
              <a:schemeClr val="accent2">
                <a:lumMod val="75000"/>
              </a:schemeClr>
            </a:solidFill>
            <a:latin typeface="標楷體" panose="03000509000000000000" pitchFamily="65" charset="-120"/>
            <a:ea typeface="標楷體" panose="03000509000000000000" pitchFamily="65" charset="-120"/>
          </a:endParaRPr>
        </a:p>
      </dsp:txBody>
      <dsp:txXfrm>
        <a:off x="2928655" y="1879446"/>
        <a:ext cx="1247190" cy="1143257"/>
      </dsp:txXfrm>
    </dsp:sp>
    <dsp:sp modelId="{5C12C3F8-024B-440A-AA9E-C1670E3417F0}">
      <dsp:nvSpPr>
        <dsp:cNvPr id="0" name=""/>
        <dsp:cNvSpPr/>
      </dsp:nvSpPr>
      <dsp:spPr>
        <a:xfrm>
          <a:off x="792842" y="1342461"/>
          <a:ext cx="2078650" cy="207865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377950" rtl="0">
            <a:lnSpc>
              <a:spcPct val="90000"/>
            </a:lnSpc>
            <a:spcBef>
              <a:spcPct val="0"/>
            </a:spcBef>
            <a:spcAft>
              <a:spcPct val="35000"/>
            </a:spcAft>
          </a:pPr>
          <a:r>
            <a:rPr lang="zh-TW" sz="3100" kern="1200" dirty="0" smtClean="0">
              <a:solidFill>
                <a:schemeClr val="accent2">
                  <a:lumMod val="75000"/>
                </a:schemeClr>
              </a:solidFill>
              <a:latin typeface="標楷體" panose="03000509000000000000" pitchFamily="65" charset="-120"/>
              <a:ea typeface="標楷體" panose="03000509000000000000" pitchFamily="65" charset="-120"/>
            </a:rPr>
            <a:t>最終使用人</a:t>
          </a:r>
          <a:endParaRPr lang="zh-TW" sz="3100" kern="1200" dirty="0">
            <a:solidFill>
              <a:schemeClr val="accent2">
                <a:lumMod val="75000"/>
              </a:schemeClr>
            </a:solidFill>
            <a:latin typeface="標楷體" panose="03000509000000000000" pitchFamily="65" charset="-120"/>
            <a:ea typeface="標楷體" panose="03000509000000000000" pitchFamily="65" charset="-120"/>
          </a:endParaRPr>
        </a:p>
      </dsp:txBody>
      <dsp:txXfrm>
        <a:off x="988582" y="1879446"/>
        <a:ext cx="1247190" cy="1143257"/>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82913" cy="481013"/>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97313" y="0"/>
            <a:ext cx="2982912" cy="481013"/>
          </a:xfrm>
          <a:prstGeom prst="rect">
            <a:avLst/>
          </a:prstGeom>
        </p:spPr>
        <p:txBody>
          <a:bodyPr vert="horz" lIns="91440" tIns="45720" rIns="91440" bIns="45720" rtlCol="0"/>
          <a:lstStyle>
            <a:lvl1pPr algn="r">
              <a:defRPr sz="1200"/>
            </a:lvl1pPr>
          </a:lstStyle>
          <a:p>
            <a:fld id="{E46F789A-2699-4BA6-9DCA-D3630F901405}" type="datetimeFigureOut">
              <a:rPr lang="zh-TW" altLang="en-US" smtClean="0"/>
              <a:t>2018/10/12</a:t>
            </a:fld>
            <a:endParaRPr lang="zh-TW" altLang="en-US"/>
          </a:p>
        </p:txBody>
      </p:sp>
      <p:sp>
        <p:nvSpPr>
          <p:cNvPr id="4" name="頁尾版面配置區 3"/>
          <p:cNvSpPr>
            <a:spLocks noGrp="1"/>
          </p:cNvSpPr>
          <p:nvPr>
            <p:ph type="ftr" sz="quarter" idx="2"/>
          </p:nvPr>
        </p:nvSpPr>
        <p:spPr>
          <a:xfrm>
            <a:off x="0" y="9107488"/>
            <a:ext cx="2982913" cy="481012"/>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97313" y="9107488"/>
            <a:ext cx="2982912" cy="481012"/>
          </a:xfrm>
          <a:prstGeom prst="rect">
            <a:avLst/>
          </a:prstGeom>
        </p:spPr>
        <p:txBody>
          <a:bodyPr vert="horz" lIns="91440" tIns="45720" rIns="91440" bIns="45720" rtlCol="0" anchor="b"/>
          <a:lstStyle>
            <a:lvl1pPr algn="r">
              <a:defRPr sz="1200"/>
            </a:lvl1pPr>
          </a:lstStyle>
          <a:p>
            <a:fld id="{A894EA8C-E8AD-420A-BA93-A01BF71AD1D5}" type="slidenum">
              <a:rPr lang="zh-TW" altLang="en-US" smtClean="0"/>
              <a:t>‹#›</a:t>
            </a:fld>
            <a:endParaRPr lang="zh-TW" altLang="en-US"/>
          </a:p>
        </p:txBody>
      </p:sp>
    </p:spTree>
    <p:extLst>
      <p:ext uri="{BB962C8B-B14F-4D97-AF65-F5344CB8AC3E}">
        <p14:creationId xmlns:p14="http://schemas.microsoft.com/office/powerpoint/2010/main" val="2825425370"/>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82913" cy="481013"/>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97313" y="0"/>
            <a:ext cx="2982912" cy="481013"/>
          </a:xfrm>
          <a:prstGeom prst="rect">
            <a:avLst/>
          </a:prstGeom>
        </p:spPr>
        <p:txBody>
          <a:bodyPr vert="horz" lIns="91440" tIns="45720" rIns="91440" bIns="45720" rtlCol="0"/>
          <a:lstStyle>
            <a:lvl1pPr algn="r">
              <a:defRPr sz="1200"/>
            </a:lvl1pPr>
          </a:lstStyle>
          <a:p>
            <a:fld id="{E5CB7E20-FA33-44E8-8931-0104A066E835}" type="datetimeFigureOut">
              <a:rPr lang="zh-TW" altLang="en-US" smtClean="0"/>
              <a:t>2018/10/12</a:t>
            </a:fld>
            <a:endParaRPr lang="zh-TW" altLang="en-US"/>
          </a:p>
        </p:txBody>
      </p:sp>
      <p:sp>
        <p:nvSpPr>
          <p:cNvPr id="4" name="投影片圖像版面配置區 3"/>
          <p:cNvSpPr>
            <a:spLocks noGrp="1" noRot="1" noChangeAspect="1"/>
          </p:cNvSpPr>
          <p:nvPr>
            <p:ph type="sldImg" idx="2"/>
          </p:nvPr>
        </p:nvSpPr>
        <p:spPr>
          <a:xfrm>
            <a:off x="1284288" y="1198563"/>
            <a:ext cx="4314825" cy="3236912"/>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8975" y="4614863"/>
            <a:ext cx="5505450" cy="3775075"/>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107488"/>
            <a:ext cx="2982913" cy="481012"/>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97313" y="9107488"/>
            <a:ext cx="2982912" cy="481012"/>
          </a:xfrm>
          <a:prstGeom prst="rect">
            <a:avLst/>
          </a:prstGeom>
        </p:spPr>
        <p:txBody>
          <a:bodyPr vert="horz" lIns="91440" tIns="45720" rIns="91440" bIns="45720" rtlCol="0" anchor="b"/>
          <a:lstStyle>
            <a:lvl1pPr algn="r">
              <a:defRPr sz="1200"/>
            </a:lvl1pPr>
          </a:lstStyle>
          <a:p>
            <a:fld id="{0C8E56AD-B03E-4516-9BA7-0FFCDA944E8B}" type="slidenum">
              <a:rPr lang="zh-TW" altLang="en-US" smtClean="0"/>
              <a:t>‹#›</a:t>
            </a:fld>
            <a:endParaRPr lang="zh-TW" altLang="en-US"/>
          </a:p>
        </p:txBody>
      </p:sp>
    </p:spTree>
    <p:extLst>
      <p:ext uri="{BB962C8B-B14F-4D97-AF65-F5344CB8AC3E}">
        <p14:creationId xmlns:p14="http://schemas.microsoft.com/office/powerpoint/2010/main" val="3057846099"/>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5992372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2415494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520580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38889645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766498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143000" y="1122363"/>
            <a:ext cx="6858000" cy="2387600"/>
          </a:xfrm>
        </p:spPr>
        <p:txBody>
          <a:bodyPr anchor="b"/>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Tree>
    <p:extLst>
      <p:ext uri="{BB962C8B-B14F-4D97-AF65-F5344CB8AC3E}">
        <p14:creationId xmlns:p14="http://schemas.microsoft.com/office/powerpoint/2010/main" val="3962121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715506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623888" y="1709738"/>
            <a:ext cx="78867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TW" altLang="en-US" smtClean="0"/>
              <a:t>按一下以編輯母片文字樣式</a:t>
            </a:r>
          </a:p>
        </p:txBody>
      </p:sp>
    </p:spTree>
    <p:extLst>
      <p:ext uri="{BB962C8B-B14F-4D97-AF65-F5344CB8AC3E}">
        <p14:creationId xmlns:p14="http://schemas.microsoft.com/office/powerpoint/2010/main" val="186653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4963"/>
            <a:ext cx="4037013" cy="39751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6613" y="1604963"/>
            <a:ext cx="4038600" cy="39751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1620969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30238" y="365125"/>
            <a:ext cx="78867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630238" y="2505075"/>
            <a:ext cx="386873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29150" y="2505075"/>
            <a:ext cx="38877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530408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Tree>
    <p:extLst>
      <p:ext uri="{BB962C8B-B14F-4D97-AF65-F5344CB8AC3E}">
        <p14:creationId xmlns:p14="http://schemas.microsoft.com/office/powerpoint/2010/main" val="882081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0497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Tree>
    <p:extLst>
      <p:ext uri="{BB962C8B-B14F-4D97-AF65-F5344CB8AC3E}">
        <p14:creationId xmlns:p14="http://schemas.microsoft.com/office/powerpoint/2010/main" val="96333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Tree>
    <p:extLst>
      <p:ext uri="{BB962C8B-B14F-4D97-AF65-F5344CB8AC3E}">
        <p14:creationId xmlns:p14="http://schemas.microsoft.com/office/powerpoint/2010/main" val="445993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670084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3050"/>
            <a:ext cx="2055813" cy="5307013"/>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3050"/>
            <a:ext cx="6019800" cy="5307013"/>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30964522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143000" y="1122363"/>
            <a:ext cx="6858000" cy="2387600"/>
          </a:xfrm>
        </p:spPr>
        <p:txBody>
          <a:bodyPr anchor="b"/>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Tree>
    <p:extLst>
      <p:ext uri="{BB962C8B-B14F-4D97-AF65-F5344CB8AC3E}">
        <p14:creationId xmlns:p14="http://schemas.microsoft.com/office/powerpoint/2010/main" val="31976665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11691939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623888" y="1709738"/>
            <a:ext cx="78867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TW" altLang="en-US" smtClean="0"/>
              <a:t>按一下以編輯母片文字樣式</a:t>
            </a:r>
          </a:p>
        </p:txBody>
      </p:sp>
    </p:spTree>
    <p:extLst>
      <p:ext uri="{BB962C8B-B14F-4D97-AF65-F5344CB8AC3E}">
        <p14:creationId xmlns:p14="http://schemas.microsoft.com/office/powerpoint/2010/main" val="2612550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4963"/>
            <a:ext cx="4037013" cy="39751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6613" y="1604963"/>
            <a:ext cx="4038600" cy="39751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2114428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30238" y="365125"/>
            <a:ext cx="78867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630238" y="2505075"/>
            <a:ext cx="386873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29150" y="2505075"/>
            <a:ext cx="38877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24111684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Tree>
    <p:extLst>
      <p:ext uri="{BB962C8B-B14F-4D97-AF65-F5344CB8AC3E}">
        <p14:creationId xmlns:p14="http://schemas.microsoft.com/office/powerpoint/2010/main" val="38517760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27781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Tree>
    <p:extLst>
      <p:ext uri="{BB962C8B-B14F-4D97-AF65-F5344CB8AC3E}">
        <p14:creationId xmlns:p14="http://schemas.microsoft.com/office/powerpoint/2010/main" val="1570897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Tree>
    <p:extLst>
      <p:ext uri="{BB962C8B-B14F-4D97-AF65-F5344CB8AC3E}">
        <p14:creationId xmlns:p14="http://schemas.microsoft.com/office/powerpoint/2010/main" val="39864000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21142197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810375" y="274638"/>
            <a:ext cx="2116138" cy="53054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200775" cy="53054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18343261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143000" y="1122363"/>
            <a:ext cx="6858000" cy="2387600"/>
          </a:xfrm>
        </p:spPr>
        <p:txBody>
          <a:bodyPr anchor="b"/>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Tree>
    <p:extLst>
      <p:ext uri="{BB962C8B-B14F-4D97-AF65-F5344CB8AC3E}">
        <p14:creationId xmlns:p14="http://schemas.microsoft.com/office/powerpoint/2010/main" val="2335070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3814113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623888" y="1709738"/>
            <a:ext cx="78867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TW" altLang="en-US" smtClean="0"/>
              <a:t>按一下以編輯母片文字樣式</a:t>
            </a:r>
          </a:p>
        </p:txBody>
      </p:sp>
    </p:spTree>
    <p:extLst>
      <p:ext uri="{BB962C8B-B14F-4D97-AF65-F5344CB8AC3E}">
        <p14:creationId xmlns:p14="http://schemas.microsoft.com/office/powerpoint/2010/main" val="5587764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4963"/>
            <a:ext cx="4037013" cy="39751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6613" y="1604963"/>
            <a:ext cx="4038600" cy="39751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7484452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30238" y="365125"/>
            <a:ext cx="78867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630238" y="2505075"/>
            <a:ext cx="386873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29150" y="2505075"/>
            <a:ext cx="38877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13804299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Tree>
    <p:extLst>
      <p:ext uri="{BB962C8B-B14F-4D97-AF65-F5344CB8AC3E}">
        <p14:creationId xmlns:p14="http://schemas.microsoft.com/office/powerpoint/2010/main" val="22137400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90181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Tree>
    <p:extLst>
      <p:ext uri="{BB962C8B-B14F-4D97-AF65-F5344CB8AC3E}">
        <p14:creationId xmlns:p14="http://schemas.microsoft.com/office/powerpoint/2010/main" val="34840617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Tree>
    <p:extLst>
      <p:ext uri="{BB962C8B-B14F-4D97-AF65-F5344CB8AC3E}">
        <p14:creationId xmlns:p14="http://schemas.microsoft.com/office/powerpoint/2010/main" val="83980433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12499758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3050"/>
            <a:ext cx="2055813" cy="5307013"/>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3050"/>
            <a:ext cx="6019800" cy="5307013"/>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273560795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143000" y="1122363"/>
            <a:ext cx="6858000" cy="2387600"/>
          </a:xfrm>
        </p:spPr>
        <p:txBody>
          <a:bodyPr anchor="b"/>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Tree>
    <p:extLst>
      <p:ext uri="{BB962C8B-B14F-4D97-AF65-F5344CB8AC3E}">
        <p14:creationId xmlns:p14="http://schemas.microsoft.com/office/powerpoint/2010/main" val="15574862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22021364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623888" y="1709738"/>
            <a:ext cx="78867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TW" altLang="en-US" smtClean="0"/>
              <a:t>按一下以編輯母片文字樣式</a:t>
            </a:r>
          </a:p>
        </p:txBody>
      </p:sp>
    </p:spTree>
    <p:extLst>
      <p:ext uri="{BB962C8B-B14F-4D97-AF65-F5344CB8AC3E}">
        <p14:creationId xmlns:p14="http://schemas.microsoft.com/office/powerpoint/2010/main" val="114669319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4963"/>
            <a:ext cx="4037013" cy="39751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6613" y="1604963"/>
            <a:ext cx="4038600" cy="39751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10156300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30238" y="365125"/>
            <a:ext cx="78867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630238" y="2505075"/>
            <a:ext cx="386873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29150" y="2505075"/>
            <a:ext cx="38877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587603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Tree>
    <p:extLst>
      <p:ext uri="{BB962C8B-B14F-4D97-AF65-F5344CB8AC3E}">
        <p14:creationId xmlns:p14="http://schemas.microsoft.com/office/powerpoint/2010/main" val="324081789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8619443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Tree>
    <p:extLst>
      <p:ext uri="{BB962C8B-B14F-4D97-AF65-F5344CB8AC3E}">
        <p14:creationId xmlns:p14="http://schemas.microsoft.com/office/powerpoint/2010/main" val="35065477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Tree>
    <p:extLst>
      <p:ext uri="{BB962C8B-B14F-4D97-AF65-F5344CB8AC3E}">
        <p14:creationId xmlns:p14="http://schemas.microsoft.com/office/powerpoint/2010/main" val="280944612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259474476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3050"/>
            <a:ext cx="2055813" cy="5307013"/>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3050"/>
            <a:ext cx="6019800" cy="5307013"/>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273243962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143000" y="1122363"/>
            <a:ext cx="6858000" cy="2387600"/>
          </a:xfrm>
        </p:spPr>
        <p:txBody>
          <a:bodyPr anchor="b"/>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Tree>
    <p:extLst>
      <p:ext uri="{BB962C8B-B14F-4D97-AF65-F5344CB8AC3E}">
        <p14:creationId xmlns:p14="http://schemas.microsoft.com/office/powerpoint/2010/main" val="419745980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37721451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623888" y="1709738"/>
            <a:ext cx="78867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TW" altLang="en-US" smtClean="0"/>
              <a:t>按一下以編輯母片文字樣式</a:t>
            </a:r>
          </a:p>
        </p:txBody>
      </p:sp>
    </p:spTree>
    <p:extLst>
      <p:ext uri="{BB962C8B-B14F-4D97-AF65-F5344CB8AC3E}">
        <p14:creationId xmlns:p14="http://schemas.microsoft.com/office/powerpoint/2010/main" val="382079382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4963"/>
            <a:ext cx="4037013" cy="39751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6613" y="1604963"/>
            <a:ext cx="4038600" cy="39751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230922480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30238" y="365125"/>
            <a:ext cx="78867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630238" y="2505075"/>
            <a:ext cx="386873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29150" y="2505075"/>
            <a:ext cx="38877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423912659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Tree>
    <p:extLst>
      <p:ext uri="{BB962C8B-B14F-4D97-AF65-F5344CB8AC3E}">
        <p14:creationId xmlns:p14="http://schemas.microsoft.com/office/powerpoint/2010/main" val="10123094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860977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Tree>
    <p:extLst>
      <p:ext uri="{BB962C8B-B14F-4D97-AF65-F5344CB8AC3E}">
        <p14:creationId xmlns:p14="http://schemas.microsoft.com/office/powerpoint/2010/main" val="25779005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Tree>
    <p:extLst>
      <p:ext uri="{BB962C8B-B14F-4D97-AF65-F5344CB8AC3E}">
        <p14:creationId xmlns:p14="http://schemas.microsoft.com/office/powerpoint/2010/main" val="24203847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351731850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810375" y="274638"/>
            <a:ext cx="2116138" cy="53054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200775" cy="53054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Tree>
    <p:extLst>
      <p:ext uri="{BB962C8B-B14F-4D97-AF65-F5344CB8AC3E}">
        <p14:creationId xmlns:p14="http://schemas.microsoft.com/office/powerpoint/2010/main" val="1809306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815975" y="-815975"/>
            <a:ext cx="1633538" cy="1633538"/>
          </a:xfrm>
          <a:custGeom>
            <a:avLst/>
            <a:gdLst>
              <a:gd name="G0" fmla="+- 0 0 0"/>
              <a:gd name="G1" fmla="+- 38655 0 0"/>
              <a:gd name="G2" fmla="?: G1 0 38655"/>
              <a:gd name="G3" fmla="?: G0 0 G1"/>
              <a:gd name="G4" fmla="+- 0 0 5402120"/>
              <a:gd name="G5" fmla="+- 38655 0 5402120"/>
              <a:gd name="G6" fmla="?: G5 5402120 38655"/>
              <a:gd name="G7" fmla="?: G4 0 G5"/>
              <a:gd name="G8" fmla="+- G7 0 G3"/>
              <a:gd name="G9" fmla="+- G8 38656 0"/>
              <a:gd name="G10" fmla="+- G9 0 0"/>
              <a:gd name="G11" fmla="?: G8 G8 G10"/>
              <a:gd name="G12" fmla="*/ 4537 1 2"/>
              <a:gd name="G13" fmla="*/ 1 48365 11520"/>
              <a:gd name="G14" fmla="*/ G13 G3 1"/>
              <a:gd name="G15" fmla="*/ G14 1 52096"/>
              <a:gd name="G16" fmla="sin G12 G15"/>
              <a:gd name="G17" fmla="*/ 4537 1 2"/>
              <a:gd name="G18" fmla="*/ 1 48365 11520"/>
              <a:gd name="G19" fmla="*/ G18 G3 1"/>
              <a:gd name="G20" fmla="*/ G19 1 52096"/>
              <a:gd name="G21" fmla="cos G17 G20"/>
              <a:gd name="G22" fmla="at2 G21 G16"/>
              <a:gd name="G23" fmla="cos G12 G22"/>
              <a:gd name="G24" fmla="at2 G21 G16"/>
              <a:gd name="G25" fmla="sin G17 G24"/>
              <a:gd name="G26" fmla="*/ 4537 1 2"/>
              <a:gd name="G27" fmla="+- G26 G23 0"/>
              <a:gd name="G28" fmla="+- G27 0 0"/>
              <a:gd name="G29" fmla="*/ 4537 1 2"/>
              <a:gd name="G30" fmla="+- G29 G25 0"/>
              <a:gd name="G31" fmla="+- G30 0 0"/>
              <a:gd name="G32" fmla="*/ 1 48365 11520"/>
              <a:gd name="G33" fmla="*/ G32 G7 1"/>
              <a:gd name="G34" fmla="*/ G33 1 52096"/>
              <a:gd name="G35" fmla="sin G12 G34"/>
              <a:gd name="G36" fmla="*/ 1 48365 11520"/>
              <a:gd name="G37" fmla="*/ G36 G7 1"/>
              <a:gd name="G38" fmla="*/ G37 1 52096"/>
              <a:gd name="G39" fmla="cos G17 G38"/>
              <a:gd name="G40" fmla="at2 G39 G35"/>
              <a:gd name="G41" fmla="cos G12 G40"/>
              <a:gd name="G42" fmla="at2 G39 G35"/>
              <a:gd name="G43" fmla="sin G17 G42"/>
              <a:gd name="G44" fmla="+- G26 G41 0"/>
              <a:gd name="G45" fmla="+- G44 0 0"/>
              <a:gd name="G46" fmla="+- G29 G43 0"/>
              <a:gd name="G47" fmla="+- G46 0 0"/>
              <a:gd name="G48" fmla="*/ 1 48365 11520"/>
              <a:gd name="G49" fmla="*/ G48 13024 1"/>
              <a:gd name="G50" fmla="*/ G49 1 52096"/>
              <a:gd name="G51" fmla="cos G12 G50"/>
              <a:gd name="G52" fmla="*/ 1 48365 11520"/>
              <a:gd name="G53" fmla="*/ G52 13024 1"/>
              <a:gd name="G54" fmla="*/ G53 1 52096"/>
              <a:gd name="G55" fmla="sin G17 G54"/>
              <a:gd name="G56" fmla="+- G26 0 G51"/>
              <a:gd name="G57" fmla="+- G26 G51 0"/>
              <a:gd name="G58" fmla="+- G57 0 0"/>
              <a:gd name="G59" fmla="+- G29 0 G55"/>
              <a:gd name="G60" fmla="+- G29 G55 0"/>
              <a:gd name="G61" fmla="+- G60 0 0"/>
              <a:gd name="G62" fmla="+- 4537 0 0"/>
              <a:gd name="G63" fmla="+- 4537 0 0"/>
              <a:gd name="G64" fmla="*/ G3 1 60000"/>
              <a:gd name="G65" fmla="*/ G11 1 60000"/>
            </a:gdLst>
            <a:ahLst/>
            <a:cxnLst>
              <a:cxn ang="0">
                <a:pos x="r" y="vc"/>
              </a:cxn>
              <a:cxn ang="5400000">
                <a:pos x="hc" y="b"/>
              </a:cxn>
              <a:cxn ang="10800000">
                <a:pos x="l" y="vc"/>
              </a:cxn>
              <a:cxn ang="16200000">
                <a:pos x="hc" y="t"/>
              </a:cxn>
            </a:cxnLst>
            <a:rect l="0" t="0" r="0" b="0"/>
            <a:pathLst>
              <a:path>
                <a:moveTo>
                  <a:pt x="4538" y="2269"/>
                </a:moveTo>
                <a:lnTo>
                  <a:pt x="2269" y="2269"/>
                </a:lnTo>
                <a:lnTo>
                  <a:pt x="1" y="-89"/>
                </a:lnTo>
                <a:close/>
              </a:path>
            </a:pathLst>
          </a:custGeom>
          <a:solidFill>
            <a:srgbClr val="FEFCF7">
              <a:alpha val="32999"/>
            </a:srgbClr>
          </a:solidFill>
          <a:ln w="3240" cap="flat">
            <a:solidFill>
              <a:srgbClr val="D0CEBB"/>
            </a:solidFill>
            <a:round/>
            <a:headEnd/>
            <a:tailEnd/>
          </a:ln>
          <a:effectLst>
            <a:outerShdw dist="25560" dir="5400000" algn="ctr" rotWithShape="0">
              <a:srgbClr val="000000">
                <a:alpha val="44031"/>
              </a:srgbClr>
            </a:outerShdw>
          </a:effectLst>
        </p:spPr>
        <p:txBody>
          <a:bodyPr wrap="none" anchor="ctr"/>
          <a:lstStyle/>
          <a:p>
            <a:endParaRPr lang="zh-TW" altLang="en-US"/>
          </a:p>
        </p:txBody>
      </p:sp>
      <p:sp>
        <p:nvSpPr>
          <p:cNvPr id="2050" name="AutoShape 2"/>
          <p:cNvSpPr>
            <a:spLocks noChangeArrowheads="1"/>
          </p:cNvSpPr>
          <p:nvPr/>
        </p:nvSpPr>
        <p:spPr bwMode="auto">
          <a:xfrm>
            <a:off x="168275" y="20638"/>
            <a:ext cx="1697038" cy="1697037"/>
          </a:xfrm>
          <a:custGeom>
            <a:avLst/>
            <a:gdLst>
              <a:gd name="G0" fmla="*/ 4713 1 2"/>
              <a:gd name="G1" fmla="*/ 1 48365 11520"/>
              <a:gd name="G2" fmla="*/ G1 13024 1"/>
              <a:gd name="G3" fmla="*/ G2 1 52096"/>
              <a:gd name="G4" fmla="cos G0 G3"/>
              <a:gd name="G5" fmla="*/ 4713 1 2"/>
              <a:gd name="G6" fmla="*/ 1 48365 11520"/>
              <a:gd name="G7" fmla="*/ G6 13024 1"/>
              <a:gd name="G8" fmla="*/ G7 1 52096"/>
              <a:gd name="G9" fmla="sin G5 G8"/>
              <a:gd name="G10" fmla="*/ 4713 1 2"/>
              <a:gd name="G11" fmla="+- G10 0 G4"/>
              <a:gd name="G12" fmla="+- G10 G4 0"/>
              <a:gd name="G13" fmla="+- G12 0 0"/>
              <a:gd name="G14" fmla="*/ 4713 1 2"/>
              <a:gd name="G15" fmla="+- G14 0 G9"/>
              <a:gd name="G16" fmla="+- G14 G9 0"/>
              <a:gd name="G17" fmla="+- G16 0 0"/>
              <a:gd name="G18" fmla="+- 4713 0 0"/>
              <a:gd name="G19" fmla="+- 4713 0 0"/>
              <a:gd name="G20" fmla="+- 180 0 0"/>
              <a:gd name="G21" fmla="+- 90 0 0"/>
              <a:gd name="G22" fmla="+- 270 0 0"/>
              <a:gd name="G23" fmla="+- 90 0 0"/>
              <a:gd name="G24" fmla="+- 0 0 0"/>
              <a:gd name="G25" fmla="+- 90 0 0"/>
              <a:gd name="G26" fmla="+- 90 0 0"/>
              <a:gd name="G27" fmla="+- 90 0 0"/>
            </a:gdLst>
            <a:ahLst/>
            <a:cxnLst>
              <a:cxn ang="0">
                <a:pos x="r" y="vc"/>
              </a:cxn>
              <a:cxn ang="5400000">
                <a:pos x="hc" y="b"/>
              </a:cxn>
              <a:cxn ang="10800000">
                <a:pos x="l" y="vc"/>
              </a:cxn>
              <a:cxn ang="16200000">
                <a:pos x="hc" y="t"/>
              </a:cxn>
            </a:cxnLst>
            <a:rect l="0" t="0" r="0" b="0"/>
            <a:pathLst>
              <a:path>
                <a:moveTo>
                  <a:pt x="0" y="2357"/>
                </a:moveTo>
                <a:lnTo>
                  <a:pt x="2357" y="2357"/>
                </a:lnTo>
                <a:lnTo>
                  <a:pt x="180" y="90"/>
                </a:lnTo>
                <a:lnTo>
                  <a:pt x="2357" y="2357"/>
                </a:lnTo>
                <a:lnTo>
                  <a:pt x="270" y="90"/>
                </a:lnTo>
                <a:close/>
              </a:path>
            </a:pathLst>
          </a:custGeom>
          <a:noFill/>
          <a:ln w="27360" cap="flat">
            <a:solidFill>
              <a:srgbClr val="FDF9EC"/>
            </a:solidFill>
            <a:round/>
            <a:headEnd/>
            <a:tailEnd/>
          </a:ln>
          <a:effectLst>
            <a:outerShdw dist="25560" dir="5400000" algn="ctr" rotWithShape="0">
              <a:srgbClr val="B2B0A4">
                <a:alpha val="85008"/>
              </a:srgbClr>
            </a:outerShdw>
          </a:effectLst>
          <a:extLst>
            <a:ext uri="{909E8E84-426E-40DD-AFC4-6F175D3DCCD1}">
              <a14:hiddenFill xmlns:a14="http://schemas.microsoft.com/office/drawing/2010/main">
                <a:solidFill>
                  <a:srgbClr val="FFFFFF"/>
                </a:solidFill>
              </a14:hiddenFill>
            </a:ext>
          </a:extLst>
        </p:spPr>
        <p:txBody>
          <a:bodyPr wrap="none" anchor="ctr"/>
          <a:lstStyle/>
          <a:p>
            <a:endParaRPr lang="zh-TW" altLang="en-US"/>
          </a:p>
        </p:txBody>
      </p:sp>
      <p:sp>
        <p:nvSpPr>
          <p:cNvPr id="2051" name="AutoShape 3"/>
          <p:cNvSpPr>
            <a:spLocks noChangeArrowheads="1"/>
          </p:cNvSpPr>
          <p:nvPr/>
        </p:nvSpPr>
        <p:spPr bwMode="auto">
          <a:xfrm rot="2340000">
            <a:off x="182563" y="1049338"/>
            <a:ext cx="1119187" cy="1096962"/>
          </a:xfrm>
          <a:custGeom>
            <a:avLst/>
            <a:gdLst>
              <a:gd name="G0" fmla="+- 0 0 13356"/>
              <a:gd name="G1" fmla="+- 50000 0 13356"/>
              <a:gd name="G2" fmla="?: G1 13356 50000"/>
              <a:gd name="G3" fmla="?: G0 0 G1"/>
              <a:gd name="G4" fmla="min 3112 3048"/>
              <a:gd name="G5" fmla="*/ G4 G3 1"/>
              <a:gd name="G6" fmla="*/ G5 1 34464"/>
              <a:gd name="G7" fmla="*/ 3112 1 2"/>
              <a:gd name="G8" fmla="+- G7 0 G6"/>
              <a:gd name="G9" fmla="*/ 3048 1 2"/>
              <a:gd name="G10" fmla="+- G9 0 G6"/>
              <a:gd name="G11" fmla="*/ 1 48365 11520"/>
              <a:gd name="G12" fmla="*/ G11 13024 1"/>
              <a:gd name="G13" fmla="*/ G12 1 52096"/>
              <a:gd name="G14" fmla="cos G7 G13"/>
              <a:gd name="G15" fmla="*/ 1 48365 11520"/>
              <a:gd name="G16" fmla="*/ G15 13024 1"/>
              <a:gd name="G17" fmla="*/ G16 1 52096"/>
              <a:gd name="G18" fmla="sin G9 G17"/>
              <a:gd name="G19" fmla="*/ 3112 1 2"/>
              <a:gd name="G20" fmla="+- G19 0 G14"/>
              <a:gd name="G21" fmla="+- G19 G14 0"/>
              <a:gd name="G22" fmla="+- G21 0 0"/>
              <a:gd name="G23" fmla="*/ 3048 1 2"/>
              <a:gd name="G24" fmla="+- G23 0 G18"/>
              <a:gd name="G25" fmla="+- G23 G18 0"/>
              <a:gd name="G26" fmla="+- G25 0 0"/>
              <a:gd name="G27" fmla="+- 3048 0 0"/>
              <a:gd name="G28" fmla="+- 3112 0 0"/>
              <a:gd name="G29" fmla="+- 180 0 0"/>
              <a:gd name="G30" fmla="+- 90 0 0"/>
              <a:gd name="G31" fmla="+- 270 0 0"/>
              <a:gd name="G32" fmla="+- 90 0 0"/>
              <a:gd name="G33" fmla="+- 0 0 0"/>
              <a:gd name="G34" fmla="+- 90 0 0"/>
              <a:gd name="G35" fmla="+- 90 0 0"/>
              <a:gd name="G36" fmla="+- 90 0 0"/>
              <a:gd name="G37" fmla="+- 180 0 0"/>
              <a:gd name="G38" fmla="+- 65446 0 0"/>
              <a:gd name="G39" fmla="+- 90 0 0"/>
              <a:gd name="G40" fmla="+- 65446 0 0"/>
              <a:gd name="G41" fmla="+- 0 0 0"/>
              <a:gd name="G42" fmla="+- 65446 0 0"/>
              <a:gd name="G43" fmla="+- 270 0 0"/>
              <a:gd name="G44" fmla="+- 65446 0 0"/>
            </a:gdLst>
            <a:ahLst/>
            <a:cxnLst>
              <a:cxn ang="0">
                <a:pos x="r" y="vc"/>
              </a:cxn>
              <a:cxn ang="5400000">
                <a:pos x="hc" y="b"/>
              </a:cxn>
              <a:cxn ang="10800000">
                <a:pos x="l" y="vc"/>
              </a:cxn>
              <a:cxn ang="16200000">
                <a:pos x="hc" y="t"/>
              </a:cxn>
            </a:cxnLst>
            <a:rect l="0" t="0" r="0" b="0"/>
            <a:pathLst>
              <a:path>
                <a:moveTo>
                  <a:pt x="0" y="1524"/>
                </a:moveTo>
                <a:lnTo>
                  <a:pt x="1556" y="1524"/>
                </a:lnTo>
                <a:lnTo>
                  <a:pt x="180" y="90"/>
                </a:lnTo>
                <a:lnTo>
                  <a:pt x="1556" y="1524"/>
                </a:lnTo>
                <a:lnTo>
                  <a:pt x="270" y="90"/>
                </a:lnTo>
                <a:close/>
                <a:moveTo>
                  <a:pt x="1556" y="1524"/>
                </a:moveTo>
                <a:lnTo>
                  <a:pt x="0" y="90"/>
                </a:lnTo>
                <a:lnTo>
                  <a:pt x="1556" y="1524"/>
                </a:lnTo>
                <a:lnTo>
                  <a:pt x="90" y="90"/>
                </a:lnTo>
                <a:lnTo>
                  <a:pt x="3241" y="1524"/>
                </a:lnTo>
                <a:close/>
              </a:path>
            </a:pathLst>
          </a:custGeom>
          <a:gradFill rotWithShape="0">
            <a:gsLst>
              <a:gs pos="0">
                <a:srgbClr val="E2DBB6"/>
              </a:gs>
              <a:gs pos="100000">
                <a:srgbClr val="FDFDFA"/>
              </a:gs>
            </a:gsLst>
            <a:lin ang="10800000" scaled="1"/>
          </a:gradFill>
          <a:ln w="7200" cap="flat">
            <a:solidFill>
              <a:srgbClr val="C4C0AE"/>
            </a:solidFill>
            <a:round/>
            <a:headEnd/>
            <a:tailEnd/>
          </a:ln>
          <a:effectLst>
            <a:outerShdw dist="14409" dir="4620323" algn="ctr" rotWithShape="0">
              <a:srgbClr val="5A574F">
                <a:alpha val="35036"/>
              </a:srgbClr>
            </a:outerShdw>
          </a:effectLst>
        </p:spPr>
        <p:txBody>
          <a:bodyPr wrap="none" anchor="ctr"/>
          <a:lstStyle/>
          <a:p>
            <a:endParaRPr lang="zh-TW" altLang="en-US"/>
          </a:p>
        </p:txBody>
      </p:sp>
      <p:sp>
        <p:nvSpPr>
          <p:cNvPr id="2052" name="Rectangle 4"/>
          <p:cNvSpPr>
            <a:spLocks noChangeArrowheads="1"/>
          </p:cNvSpPr>
          <p:nvPr/>
        </p:nvSpPr>
        <p:spPr bwMode="auto">
          <a:xfrm>
            <a:off x="1012825" y="0"/>
            <a:ext cx="8124825" cy="6851650"/>
          </a:xfrm>
          <a:prstGeom prst="rect">
            <a:avLst/>
          </a:prstGeom>
          <a:solidFill>
            <a:srgbClr val="FFFFFF"/>
          </a:solidFill>
          <a:ln>
            <a:noFill/>
          </a:ln>
          <a:effectLst>
            <a:outerShdw dist="25560" dir="5400000" algn="ctr" rotWithShape="0">
              <a:srgbClr val="000000">
                <a:alpha val="44031"/>
              </a:srgbClr>
            </a:outerShdw>
          </a:effectLst>
          <a:extLst>
            <a:ext uri="{91240B29-F687-4F45-9708-019B960494DF}">
              <a14:hiddenLine xmlns:a14="http://schemas.microsoft.com/office/drawing/2010/main" w="25560" cap="flat">
                <a:solidFill>
                  <a:srgbClr val="3465A4"/>
                </a:solidFill>
                <a:round/>
                <a:headEnd/>
                <a:tailEnd/>
              </a14:hiddenLine>
            </a:ext>
          </a:extLst>
        </p:spPr>
        <p:txBody>
          <a:bodyPr wrap="none" anchor="ctr"/>
          <a:lstStyle/>
          <a:p>
            <a:endParaRPr lang="zh-TW" altLang="en-US"/>
          </a:p>
        </p:txBody>
      </p:sp>
      <p:sp>
        <p:nvSpPr>
          <p:cNvPr id="2053" name="Rectangle 5"/>
          <p:cNvSpPr>
            <a:spLocks noChangeArrowheads="1"/>
          </p:cNvSpPr>
          <p:nvPr/>
        </p:nvSpPr>
        <p:spPr bwMode="auto">
          <a:xfrm>
            <a:off x="1014413" y="0"/>
            <a:ext cx="66675" cy="6851650"/>
          </a:xfrm>
          <a:prstGeom prst="rect">
            <a:avLst/>
          </a:prstGeom>
          <a:solidFill>
            <a:srgbClr val="FFFFFF"/>
          </a:solidFill>
          <a:ln>
            <a:noFill/>
          </a:ln>
          <a:effectLst>
            <a:outerShdw dist="38160" dir="10800000" algn="ctr" rotWithShape="0">
              <a:srgbClr val="76756F">
                <a:alpha val="25041"/>
              </a:srgbClr>
            </a:outerShdw>
          </a:effectLst>
          <a:extLst>
            <a:ext uri="{91240B29-F687-4F45-9708-019B960494DF}">
              <a14:hiddenLine xmlns:a14="http://schemas.microsoft.com/office/drawing/2010/main" w="25560" cap="flat">
                <a:solidFill>
                  <a:srgbClr val="3465A4"/>
                </a:solidFill>
                <a:round/>
                <a:headEnd/>
                <a:tailEnd/>
              </a14:hiddenLine>
            </a:ext>
          </a:extLst>
        </p:spPr>
        <p:txBody>
          <a:bodyPr wrap="none" anchor="ctr"/>
          <a:lstStyle/>
          <a:p>
            <a:endParaRPr lang="zh-TW" altLang="en-US"/>
          </a:p>
        </p:txBody>
      </p:sp>
      <p:pic>
        <p:nvPicPr>
          <p:cNvPr id="2054" name="Picture 6"/>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286750" y="5953125"/>
            <a:ext cx="850900" cy="8921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55" name="Rectangle 7"/>
          <p:cNvSpPr>
            <a:spLocks noChangeArrowheads="1"/>
          </p:cNvSpPr>
          <p:nvPr/>
        </p:nvSpPr>
        <p:spPr bwMode="auto">
          <a:xfrm>
            <a:off x="665163" y="1187450"/>
            <a:ext cx="415925" cy="468313"/>
          </a:xfrm>
          <a:prstGeom prst="rect">
            <a:avLst/>
          </a:prstGeom>
          <a:solidFill>
            <a:srgbClr val="800080"/>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56" name="Rectangle 8"/>
          <p:cNvSpPr>
            <a:spLocks noChangeArrowheads="1"/>
          </p:cNvSpPr>
          <p:nvPr/>
        </p:nvSpPr>
        <p:spPr bwMode="auto">
          <a:xfrm>
            <a:off x="541338" y="765175"/>
            <a:ext cx="431800" cy="468313"/>
          </a:xfrm>
          <a:prstGeom prst="rect">
            <a:avLst/>
          </a:prstGeom>
          <a:solidFill>
            <a:srgbClr val="C0504D"/>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57" name="Rectangle 9"/>
          <p:cNvSpPr>
            <a:spLocks noChangeArrowheads="1"/>
          </p:cNvSpPr>
          <p:nvPr/>
        </p:nvSpPr>
        <p:spPr bwMode="auto">
          <a:xfrm>
            <a:off x="923925" y="765175"/>
            <a:ext cx="322263" cy="468313"/>
          </a:xfrm>
          <a:prstGeom prst="rect">
            <a:avLst/>
          </a:prstGeom>
          <a:gradFill rotWithShape="0">
            <a:gsLst>
              <a:gs pos="0">
                <a:srgbClr val="FFFFFF"/>
              </a:gs>
              <a:gs pos="100000">
                <a:srgbClr val="C0504D"/>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58" name="Rectangle 10"/>
          <p:cNvSpPr>
            <a:spLocks noChangeArrowheads="1"/>
          </p:cNvSpPr>
          <p:nvPr/>
        </p:nvSpPr>
        <p:spPr bwMode="auto">
          <a:xfrm>
            <a:off x="1023938" y="1150938"/>
            <a:ext cx="361950" cy="468312"/>
          </a:xfrm>
          <a:prstGeom prst="rect">
            <a:avLst/>
          </a:prstGeom>
          <a:gradFill rotWithShape="0">
            <a:gsLst>
              <a:gs pos="0">
                <a:srgbClr val="FFFFFF"/>
              </a:gs>
              <a:gs pos="100000">
                <a:srgbClr val="800080"/>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59" name="Rectangle 11"/>
          <p:cNvSpPr>
            <a:spLocks noChangeArrowheads="1"/>
          </p:cNvSpPr>
          <p:nvPr/>
        </p:nvSpPr>
        <p:spPr bwMode="auto">
          <a:xfrm>
            <a:off x="250825" y="1114425"/>
            <a:ext cx="554038" cy="415925"/>
          </a:xfrm>
          <a:prstGeom prst="rect">
            <a:avLst/>
          </a:prstGeom>
          <a:gradFill rotWithShape="0">
            <a:gsLst>
              <a:gs pos="0">
                <a:srgbClr val="0000FF"/>
              </a:gs>
              <a:gs pos="100000">
                <a:srgbClr val="FFFFFF"/>
              </a:gs>
            </a:gsLst>
            <a:lin ang="81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60" name="Rectangle 12"/>
          <p:cNvSpPr>
            <a:spLocks noChangeArrowheads="1"/>
          </p:cNvSpPr>
          <p:nvPr/>
        </p:nvSpPr>
        <p:spPr bwMode="auto">
          <a:xfrm>
            <a:off x="539750" y="1484313"/>
            <a:ext cx="8220075" cy="25400"/>
          </a:xfrm>
          <a:prstGeom prst="rect">
            <a:avLst/>
          </a:prstGeom>
          <a:gradFill rotWithShape="0">
            <a:gsLst>
              <a:gs pos="0">
                <a:srgbClr val="FFFFFF"/>
              </a:gs>
              <a:gs pos="100000">
                <a:srgbClr val="EEECE1"/>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61" name="Rectangle 13"/>
          <p:cNvSpPr>
            <a:spLocks noChangeArrowheads="1"/>
          </p:cNvSpPr>
          <p:nvPr/>
        </p:nvSpPr>
        <p:spPr bwMode="auto">
          <a:xfrm>
            <a:off x="900113" y="765175"/>
            <a:ext cx="25400" cy="1046163"/>
          </a:xfrm>
          <a:prstGeom prst="rect">
            <a:avLst/>
          </a:prstGeom>
          <a:solidFill>
            <a:srgbClr val="EEECE1"/>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62" name="Rectangle 14"/>
          <p:cNvSpPr>
            <a:spLocks noGrp="1" noChangeArrowheads="1"/>
          </p:cNvSpPr>
          <p:nvPr>
            <p:ph type="title"/>
          </p:nvPr>
        </p:nvSpPr>
        <p:spPr bwMode="auto">
          <a:xfrm>
            <a:off x="457200" y="273050"/>
            <a:ext cx="8228013"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zh-TW" altLang="en-GB" smtClean="0"/>
              <a:t>請按此一下，以編輯題名文字格式。</a:t>
            </a:r>
          </a:p>
        </p:txBody>
      </p:sp>
      <p:sp>
        <p:nvSpPr>
          <p:cNvPr id="2063" name="Rectangle 15"/>
          <p:cNvSpPr>
            <a:spLocks noGrp="1" noChangeArrowheads="1"/>
          </p:cNvSpPr>
          <p:nvPr>
            <p:ph type="body" idx="1"/>
          </p:nvPr>
        </p:nvSpPr>
        <p:spPr bwMode="auto">
          <a:xfrm>
            <a:off x="457200" y="1604963"/>
            <a:ext cx="8228013" cy="3975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8448" rIns="0" bIns="0" numCol="1" anchor="t" anchorCtr="0" compatLnSpc="1">
            <a:prstTxWarp prst="textNoShape">
              <a:avLst/>
            </a:prstTxWarp>
          </a:bodyPr>
          <a:lstStyle/>
          <a:p>
            <a:pPr lvl="0"/>
            <a:r>
              <a:rPr lang="zh-TW" altLang="en-GB" smtClean="0"/>
              <a:t>請按此一下，以編輯大綱文字格式。</a:t>
            </a:r>
          </a:p>
          <a:p>
            <a:pPr lvl="1"/>
            <a:r>
              <a:rPr lang="zh-TW" altLang="en-GB" smtClean="0"/>
              <a:t>第二個大綱層次</a:t>
            </a:r>
          </a:p>
          <a:p>
            <a:pPr lvl="2"/>
            <a:r>
              <a:rPr lang="zh-TW" altLang="en-GB" smtClean="0"/>
              <a:t>第三個大綱層次</a:t>
            </a:r>
          </a:p>
          <a:p>
            <a:pPr lvl="3"/>
            <a:r>
              <a:rPr lang="zh-TW" altLang="en-GB" smtClean="0"/>
              <a:t>第四個大綱層次</a:t>
            </a:r>
          </a:p>
          <a:p>
            <a:pPr lvl="4"/>
            <a:r>
              <a:rPr lang="zh-TW" altLang="en-GB" smtClean="0"/>
              <a:t>第五個大綱層次</a:t>
            </a:r>
          </a:p>
          <a:p>
            <a:pPr lvl="4"/>
            <a:r>
              <a:rPr lang="zh-TW" altLang="en-GB" smtClean="0"/>
              <a:t>第六個大綱層次</a:t>
            </a:r>
          </a:p>
          <a:p>
            <a:pPr lvl="4"/>
            <a:r>
              <a:rPr lang="zh-TW" altLang="en-GB" smtClean="0"/>
              <a:t>第七個大綱層次</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marL="742950" indent="-28575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2pPr>
      <a:lvl3pPr marL="11430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3pPr>
      <a:lvl4pPr marL="16002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4pPr>
      <a:lvl5pPr marL="20574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5pPr>
      <a:lvl6pPr marL="25146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6pPr>
      <a:lvl7pPr marL="29718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7pPr>
      <a:lvl8pPr marL="34290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8pPr>
      <a:lvl9pPr marL="38862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9pPr>
    </p:titleStyle>
    <p:bodyStyle>
      <a:lvl1pPr marL="342900" indent="-342900" algn="l" defTabSz="449263" rtl="0" eaLnBrk="1" fontAlgn="base" hangingPunct="1">
        <a:lnSpc>
          <a:spcPct val="93000"/>
        </a:lnSpc>
        <a:spcBef>
          <a:spcPts val="1425"/>
        </a:spcBef>
        <a:spcAft>
          <a:spcPct val="0"/>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49263" rtl="0" eaLnBrk="1" fontAlgn="base" hangingPunct="1">
        <a:lnSpc>
          <a:spcPct val="93000"/>
        </a:lnSpc>
        <a:spcBef>
          <a:spcPts val="1138"/>
        </a:spcBef>
        <a:spcAft>
          <a:spcPct val="0"/>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49263" rtl="0" eaLnBrk="1" fontAlgn="base" hangingPunct="1">
        <a:lnSpc>
          <a:spcPct val="93000"/>
        </a:lnSpc>
        <a:spcBef>
          <a:spcPts val="850"/>
        </a:spcBef>
        <a:spcAft>
          <a:spcPct val="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49263" rtl="0" eaLnBrk="1" fontAlgn="base" hangingPunct="1">
        <a:lnSpc>
          <a:spcPct val="93000"/>
        </a:lnSpc>
        <a:spcBef>
          <a:spcPts val="575"/>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49263" rtl="0" eaLnBrk="1" fontAlgn="base" hangingPunct="1">
        <a:lnSpc>
          <a:spcPct val="93000"/>
        </a:lnSpc>
        <a:spcBef>
          <a:spcPts val="288"/>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3073" name="AutoShape 1"/>
          <p:cNvSpPr>
            <a:spLocks noChangeArrowheads="1"/>
          </p:cNvSpPr>
          <p:nvPr/>
        </p:nvSpPr>
        <p:spPr bwMode="auto">
          <a:xfrm>
            <a:off x="-815975" y="-815975"/>
            <a:ext cx="1633538" cy="1633538"/>
          </a:xfrm>
          <a:custGeom>
            <a:avLst/>
            <a:gdLst>
              <a:gd name="G0" fmla="+- 0 0 0"/>
              <a:gd name="G1" fmla="+- 38655 0 0"/>
              <a:gd name="G2" fmla="?: G1 0 38655"/>
              <a:gd name="G3" fmla="?: G0 0 G1"/>
              <a:gd name="G4" fmla="+- 0 0 5402120"/>
              <a:gd name="G5" fmla="+- 38655 0 5402120"/>
              <a:gd name="G6" fmla="?: G5 5402120 38655"/>
              <a:gd name="G7" fmla="?: G4 0 G5"/>
              <a:gd name="G8" fmla="+- G7 0 G3"/>
              <a:gd name="G9" fmla="+- G8 38656 0"/>
              <a:gd name="G10" fmla="+- G9 0 0"/>
              <a:gd name="G11" fmla="?: G8 G8 G10"/>
              <a:gd name="G12" fmla="*/ 4537 1 2"/>
              <a:gd name="G13" fmla="*/ 1 48365 11520"/>
              <a:gd name="G14" fmla="*/ G13 G3 1"/>
              <a:gd name="G15" fmla="*/ G14 1 52096"/>
              <a:gd name="G16" fmla="sin G12 G15"/>
              <a:gd name="G17" fmla="*/ 4537 1 2"/>
              <a:gd name="G18" fmla="*/ 1 48365 11520"/>
              <a:gd name="G19" fmla="*/ G18 G3 1"/>
              <a:gd name="G20" fmla="*/ G19 1 52096"/>
              <a:gd name="G21" fmla="cos G17 G20"/>
              <a:gd name="G22" fmla="at2 G21 G16"/>
              <a:gd name="G23" fmla="cos G12 G22"/>
              <a:gd name="G24" fmla="at2 G21 G16"/>
              <a:gd name="G25" fmla="sin G17 G24"/>
              <a:gd name="G26" fmla="*/ 4537 1 2"/>
              <a:gd name="G27" fmla="+- G26 G23 0"/>
              <a:gd name="G28" fmla="+- G27 0 0"/>
              <a:gd name="G29" fmla="*/ 4537 1 2"/>
              <a:gd name="G30" fmla="+- G29 G25 0"/>
              <a:gd name="G31" fmla="+- G30 0 0"/>
              <a:gd name="G32" fmla="*/ 1 48365 11520"/>
              <a:gd name="G33" fmla="*/ G32 G7 1"/>
              <a:gd name="G34" fmla="*/ G33 1 52096"/>
              <a:gd name="G35" fmla="sin G12 G34"/>
              <a:gd name="G36" fmla="*/ 1 48365 11520"/>
              <a:gd name="G37" fmla="*/ G36 G7 1"/>
              <a:gd name="G38" fmla="*/ G37 1 52096"/>
              <a:gd name="G39" fmla="cos G17 G38"/>
              <a:gd name="G40" fmla="at2 G39 G35"/>
              <a:gd name="G41" fmla="cos G12 G40"/>
              <a:gd name="G42" fmla="at2 G39 G35"/>
              <a:gd name="G43" fmla="sin G17 G42"/>
              <a:gd name="G44" fmla="+- G26 G41 0"/>
              <a:gd name="G45" fmla="+- G44 0 0"/>
              <a:gd name="G46" fmla="+- G29 G43 0"/>
              <a:gd name="G47" fmla="+- G46 0 0"/>
              <a:gd name="G48" fmla="*/ 1 48365 11520"/>
              <a:gd name="G49" fmla="*/ G48 13024 1"/>
              <a:gd name="G50" fmla="*/ G49 1 52096"/>
              <a:gd name="G51" fmla="cos G12 G50"/>
              <a:gd name="G52" fmla="*/ 1 48365 11520"/>
              <a:gd name="G53" fmla="*/ G52 13024 1"/>
              <a:gd name="G54" fmla="*/ G53 1 52096"/>
              <a:gd name="G55" fmla="sin G17 G54"/>
              <a:gd name="G56" fmla="+- G26 0 G51"/>
              <a:gd name="G57" fmla="+- G26 G51 0"/>
              <a:gd name="G58" fmla="+- G57 0 0"/>
              <a:gd name="G59" fmla="+- G29 0 G55"/>
              <a:gd name="G60" fmla="+- G29 G55 0"/>
              <a:gd name="G61" fmla="+- G60 0 0"/>
              <a:gd name="G62" fmla="+- 4537 0 0"/>
              <a:gd name="G63" fmla="+- 4537 0 0"/>
              <a:gd name="G64" fmla="*/ G3 1 60000"/>
              <a:gd name="G65" fmla="*/ G11 1 60000"/>
            </a:gdLst>
            <a:ahLst/>
            <a:cxnLst>
              <a:cxn ang="0">
                <a:pos x="r" y="vc"/>
              </a:cxn>
              <a:cxn ang="5400000">
                <a:pos x="hc" y="b"/>
              </a:cxn>
              <a:cxn ang="10800000">
                <a:pos x="l" y="vc"/>
              </a:cxn>
              <a:cxn ang="16200000">
                <a:pos x="hc" y="t"/>
              </a:cxn>
            </a:cxnLst>
            <a:rect l="0" t="0" r="0" b="0"/>
            <a:pathLst>
              <a:path>
                <a:moveTo>
                  <a:pt x="4538" y="2269"/>
                </a:moveTo>
                <a:lnTo>
                  <a:pt x="2269" y="2269"/>
                </a:lnTo>
                <a:lnTo>
                  <a:pt x="1" y="-89"/>
                </a:lnTo>
                <a:close/>
              </a:path>
            </a:pathLst>
          </a:custGeom>
          <a:solidFill>
            <a:srgbClr val="FEFCF7">
              <a:alpha val="32999"/>
            </a:srgbClr>
          </a:solidFill>
          <a:ln w="3240" cap="flat">
            <a:solidFill>
              <a:srgbClr val="D0CEBB"/>
            </a:solidFill>
            <a:round/>
            <a:headEnd/>
            <a:tailEnd/>
          </a:ln>
          <a:effectLst>
            <a:outerShdw dist="25560" dir="5400000" algn="ctr" rotWithShape="0">
              <a:srgbClr val="000000">
                <a:alpha val="44031"/>
              </a:srgbClr>
            </a:outerShdw>
          </a:effectLst>
        </p:spPr>
        <p:txBody>
          <a:bodyPr wrap="none" anchor="ctr"/>
          <a:lstStyle/>
          <a:p>
            <a:endParaRPr lang="zh-TW" altLang="en-US"/>
          </a:p>
        </p:txBody>
      </p:sp>
      <p:sp>
        <p:nvSpPr>
          <p:cNvPr id="3074" name="AutoShape 2"/>
          <p:cNvSpPr>
            <a:spLocks noChangeArrowheads="1"/>
          </p:cNvSpPr>
          <p:nvPr/>
        </p:nvSpPr>
        <p:spPr bwMode="auto">
          <a:xfrm>
            <a:off x="168275" y="20638"/>
            <a:ext cx="1697038" cy="1697037"/>
          </a:xfrm>
          <a:custGeom>
            <a:avLst/>
            <a:gdLst>
              <a:gd name="G0" fmla="*/ 4713 1 2"/>
              <a:gd name="G1" fmla="*/ 1 48365 11520"/>
              <a:gd name="G2" fmla="*/ G1 13024 1"/>
              <a:gd name="G3" fmla="*/ G2 1 52096"/>
              <a:gd name="G4" fmla="cos G0 G3"/>
              <a:gd name="G5" fmla="*/ 4713 1 2"/>
              <a:gd name="G6" fmla="*/ 1 48365 11520"/>
              <a:gd name="G7" fmla="*/ G6 13024 1"/>
              <a:gd name="G8" fmla="*/ G7 1 52096"/>
              <a:gd name="G9" fmla="sin G5 G8"/>
              <a:gd name="G10" fmla="*/ 4713 1 2"/>
              <a:gd name="G11" fmla="+- G10 0 G4"/>
              <a:gd name="G12" fmla="+- G10 G4 0"/>
              <a:gd name="G13" fmla="+- G12 0 0"/>
              <a:gd name="G14" fmla="*/ 4713 1 2"/>
              <a:gd name="G15" fmla="+- G14 0 G9"/>
              <a:gd name="G16" fmla="+- G14 G9 0"/>
              <a:gd name="G17" fmla="+- G16 0 0"/>
              <a:gd name="G18" fmla="+- 4713 0 0"/>
              <a:gd name="G19" fmla="+- 4713 0 0"/>
              <a:gd name="G20" fmla="+- 180 0 0"/>
              <a:gd name="G21" fmla="+- 90 0 0"/>
              <a:gd name="G22" fmla="+- 270 0 0"/>
              <a:gd name="G23" fmla="+- 90 0 0"/>
              <a:gd name="G24" fmla="+- 0 0 0"/>
              <a:gd name="G25" fmla="+- 90 0 0"/>
              <a:gd name="G26" fmla="+- 90 0 0"/>
              <a:gd name="G27" fmla="+- 90 0 0"/>
            </a:gdLst>
            <a:ahLst/>
            <a:cxnLst>
              <a:cxn ang="0">
                <a:pos x="r" y="vc"/>
              </a:cxn>
              <a:cxn ang="5400000">
                <a:pos x="hc" y="b"/>
              </a:cxn>
              <a:cxn ang="10800000">
                <a:pos x="l" y="vc"/>
              </a:cxn>
              <a:cxn ang="16200000">
                <a:pos x="hc" y="t"/>
              </a:cxn>
            </a:cxnLst>
            <a:rect l="0" t="0" r="0" b="0"/>
            <a:pathLst>
              <a:path>
                <a:moveTo>
                  <a:pt x="0" y="2357"/>
                </a:moveTo>
                <a:lnTo>
                  <a:pt x="2357" y="2357"/>
                </a:lnTo>
                <a:lnTo>
                  <a:pt x="180" y="90"/>
                </a:lnTo>
                <a:lnTo>
                  <a:pt x="2357" y="2357"/>
                </a:lnTo>
                <a:lnTo>
                  <a:pt x="270" y="90"/>
                </a:lnTo>
                <a:close/>
              </a:path>
            </a:pathLst>
          </a:custGeom>
          <a:noFill/>
          <a:ln w="27360" cap="flat">
            <a:solidFill>
              <a:srgbClr val="FDF9EC"/>
            </a:solidFill>
            <a:round/>
            <a:headEnd/>
            <a:tailEnd/>
          </a:ln>
          <a:effectLst>
            <a:outerShdw dist="25560" dir="5400000" algn="ctr" rotWithShape="0">
              <a:srgbClr val="B2B0A4">
                <a:alpha val="85008"/>
              </a:srgbClr>
            </a:outerShdw>
          </a:effectLst>
          <a:extLst>
            <a:ext uri="{909E8E84-426E-40DD-AFC4-6F175D3DCCD1}">
              <a14:hiddenFill xmlns:a14="http://schemas.microsoft.com/office/drawing/2010/main">
                <a:solidFill>
                  <a:srgbClr val="FFFFFF"/>
                </a:solidFill>
              </a14:hiddenFill>
            </a:ext>
          </a:extLst>
        </p:spPr>
        <p:txBody>
          <a:bodyPr wrap="none" anchor="ctr"/>
          <a:lstStyle/>
          <a:p>
            <a:endParaRPr lang="zh-TW" altLang="en-US"/>
          </a:p>
        </p:txBody>
      </p:sp>
      <p:sp>
        <p:nvSpPr>
          <p:cNvPr id="3075" name="AutoShape 3"/>
          <p:cNvSpPr>
            <a:spLocks noChangeArrowheads="1"/>
          </p:cNvSpPr>
          <p:nvPr/>
        </p:nvSpPr>
        <p:spPr bwMode="auto">
          <a:xfrm rot="2340000">
            <a:off x="182563" y="1049338"/>
            <a:ext cx="1119187" cy="1096962"/>
          </a:xfrm>
          <a:custGeom>
            <a:avLst/>
            <a:gdLst>
              <a:gd name="G0" fmla="+- 0 0 13356"/>
              <a:gd name="G1" fmla="+- 50000 0 13356"/>
              <a:gd name="G2" fmla="?: G1 13356 50000"/>
              <a:gd name="G3" fmla="?: G0 0 G1"/>
              <a:gd name="G4" fmla="min 3112 3048"/>
              <a:gd name="G5" fmla="*/ G4 G3 1"/>
              <a:gd name="G6" fmla="*/ G5 1 34464"/>
              <a:gd name="G7" fmla="*/ 3112 1 2"/>
              <a:gd name="G8" fmla="+- G7 0 G6"/>
              <a:gd name="G9" fmla="*/ 3048 1 2"/>
              <a:gd name="G10" fmla="+- G9 0 G6"/>
              <a:gd name="G11" fmla="*/ 1 48365 11520"/>
              <a:gd name="G12" fmla="*/ G11 13024 1"/>
              <a:gd name="G13" fmla="*/ G12 1 52096"/>
              <a:gd name="G14" fmla="cos G7 G13"/>
              <a:gd name="G15" fmla="*/ 1 48365 11520"/>
              <a:gd name="G16" fmla="*/ G15 13024 1"/>
              <a:gd name="G17" fmla="*/ G16 1 52096"/>
              <a:gd name="G18" fmla="sin G9 G17"/>
              <a:gd name="G19" fmla="*/ 3112 1 2"/>
              <a:gd name="G20" fmla="+- G19 0 G14"/>
              <a:gd name="G21" fmla="+- G19 G14 0"/>
              <a:gd name="G22" fmla="+- G21 0 0"/>
              <a:gd name="G23" fmla="*/ 3048 1 2"/>
              <a:gd name="G24" fmla="+- G23 0 G18"/>
              <a:gd name="G25" fmla="+- G23 G18 0"/>
              <a:gd name="G26" fmla="+- G25 0 0"/>
              <a:gd name="G27" fmla="+- 3048 0 0"/>
              <a:gd name="G28" fmla="+- 3112 0 0"/>
              <a:gd name="G29" fmla="+- 180 0 0"/>
              <a:gd name="G30" fmla="+- 90 0 0"/>
              <a:gd name="G31" fmla="+- 270 0 0"/>
              <a:gd name="G32" fmla="+- 90 0 0"/>
              <a:gd name="G33" fmla="+- 0 0 0"/>
              <a:gd name="G34" fmla="+- 90 0 0"/>
              <a:gd name="G35" fmla="+- 90 0 0"/>
              <a:gd name="G36" fmla="+- 90 0 0"/>
              <a:gd name="G37" fmla="+- 180 0 0"/>
              <a:gd name="G38" fmla="+- 65446 0 0"/>
              <a:gd name="G39" fmla="+- 90 0 0"/>
              <a:gd name="G40" fmla="+- 65446 0 0"/>
              <a:gd name="G41" fmla="+- 0 0 0"/>
              <a:gd name="G42" fmla="+- 65446 0 0"/>
              <a:gd name="G43" fmla="+- 270 0 0"/>
              <a:gd name="G44" fmla="+- 65446 0 0"/>
            </a:gdLst>
            <a:ahLst/>
            <a:cxnLst>
              <a:cxn ang="0">
                <a:pos x="r" y="vc"/>
              </a:cxn>
              <a:cxn ang="5400000">
                <a:pos x="hc" y="b"/>
              </a:cxn>
              <a:cxn ang="10800000">
                <a:pos x="l" y="vc"/>
              </a:cxn>
              <a:cxn ang="16200000">
                <a:pos x="hc" y="t"/>
              </a:cxn>
            </a:cxnLst>
            <a:rect l="0" t="0" r="0" b="0"/>
            <a:pathLst>
              <a:path>
                <a:moveTo>
                  <a:pt x="0" y="1524"/>
                </a:moveTo>
                <a:lnTo>
                  <a:pt x="1556" y="1524"/>
                </a:lnTo>
                <a:lnTo>
                  <a:pt x="180" y="90"/>
                </a:lnTo>
                <a:lnTo>
                  <a:pt x="1556" y="1524"/>
                </a:lnTo>
                <a:lnTo>
                  <a:pt x="270" y="90"/>
                </a:lnTo>
                <a:close/>
                <a:moveTo>
                  <a:pt x="1556" y="1524"/>
                </a:moveTo>
                <a:lnTo>
                  <a:pt x="0" y="90"/>
                </a:lnTo>
                <a:lnTo>
                  <a:pt x="1556" y="1524"/>
                </a:lnTo>
                <a:lnTo>
                  <a:pt x="90" y="90"/>
                </a:lnTo>
                <a:lnTo>
                  <a:pt x="3241" y="1524"/>
                </a:lnTo>
                <a:close/>
              </a:path>
            </a:pathLst>
          </a:custGeom>
          <a:gradFill rotWithShape="0">
            <a:gsLst>
              <a:gs pos="0">
                <a:srgbClr val="E2DBB6"/>
              </a:gs>
              <a:gs pos="100000">
                <a:srgbClr val="FDFDFA"/>
              </a:gs>
            </a:gsLst>
            <a:lin ang="10800000" scaled="1"/>
          </a:gradFill>
          <a:ln w="7200" cap="flat">
            <a:solidFill>
              <a:srgbClr val="C4C0AE"/>
            </a:solidFill>
            <a:round/>
            <a:headEnd/>
            <a:tailEnd/>
          </a:ln>
          <a:effectLst>
            <a:outerShdw dist="14409" dir="4620323" algn="ctr" rotWithShape="0">
              <a:srgbClr val="5A574F">
                <a:alpha val="35036"/>
              </a:srgbClr>
            </a:outerShdw>
          </a:effectLst>
        </p:spPr>
        <p:txBody>
          <a:bodyPr wrap="none" anchor="ctr"/>
          <a:lstStyle/>
          <a:p>
            <a:endParaRPr lang="zh-TW" altLang="en-US"/>
          </a:p>
        </p:txBody>
      </p:sp>
      <p:sp>
        <p:nvSpPr>
          <p:cNvPr id="3076" name="Rectangle 4"/>
          <p:cNvSpPr>
            <a:spLocks noChangeArrowheads="1"/>
          </p:cNvSpPr>
          <p:nvPr/>
        </p:nvSpPr>
        <p:spPr bwMode="auto">
          <a:xfrm>
            <a:off x="1012825" y="0"/>
            <a:ext cx="8124825" cy="6851650"/>
          </a:xfrm>
          <a:prstGeom prst="rect">
            <a:avLst/>
          </a:prstGeom>
          <a:solidFill>
            <a:srgbClr val="FFFFFF"/>
          </a:solidFill>
          <a:ln>
            <a:noFill/>
          </a:ln>
          <a:effectLst>
            <a:outerShdw dist="25560" dir="5400000" algn="ctr" rotWithShape="0">
              <a:srgbClr val="000000">
                <a:alpha val="44031"/>
              </a:srgbClr>
            </a:outerShdw>
          </a:effectLst>
          <a:extLst>
            <a:ext uri="{91240B29-F687-4F45-9708-019B960494DF}">
              <a14:hiddenLine xmlns:a14="http://schemas.microsoft.com/office/drawing/2010/main" w="25560" cap="flat">
                <a:solidFill>
                  <a:srgbClr val="3465A4"/>
                </a:solidFill>
                <a:round/>
                <a:headEnd/>
                <a:tailEnd/>
              </a14:hiddenLine>
            </a:ext>
          </a:extLst>
        </p:spPr>
        <p:txBody>
          <a:bodyPr wrap="none" anchor="ctr"/>
          <a:lstStyle/>
          <a:p>
            <a:endParaRPr lang="zh-TW" altLang="en-US"/>
          </a:p>
        </p:txBody>
      </p:sp>
      <p:sp>
        <p:nvSpPr>
          <p:cNvPr id="3077" name="Rectangle 5"/>
          <p:cNvSpPr>
            <a:spLocks noChangeArrowheads="1"/>
          </p:cNvSpPr>
          <p:nvPr/>
        </p:nvSpPr>
        <p:spPr bwMode="auto">
          <a:xfrm>
            <a:off x="1014413" y="0"/>
            <a:ext cx="66675" cy="6851650"/>
          </a:xfrm>
          <a:prstGeom prst="rect">
            <a:avLst/>
          </a:prstGeom>
          <a:solidFill>
            <a:srgbClr val="FFFFFF"/>
          </a:solidFill>
          <a:ln>
            <a:noFill/>
          </a:ln>
          <a:effectLst>
            <a:outerShdw dist="38160" dir="10800000" algn="ctr" rotWithShape="0">
              <a:srgbClr val="76756F">
                <a:alpha val="25041"/>
              </a:srgbClr>
            </a:outerShdw>
          </a:effectLst>
          <a:extLst>
            <a:ext uri="{91240B29-F687-4F45-9708-019B960494DF}">
              <a14:hiddenLine xmlns:a14="http://schemas.microsoft.com/office/drawing/2010/main" w="25560" cap="flat">
                <a:solidFill>
                  <a:srgbClr val="3465A4"/>
                </a:solidFill>
                <a:round/>
                <a:headEnd/>
                <a:tailEnd/>
              </a14:hiddenLine>
            </a:ext>
          </a:extLst>
        </p:spPr>
        <p:txBody>
          <a:bodyPr wrap="none" anchor="ctr"/>
          <a:lstStyle/>
          <a:p>
            <a:endParaRPr lang="zh-TW" altLang="en-US"/>
          </a:p>
        </p:txBody>
      </p:sp>
      <p:pic>
        <p:nvPicPr>
          <p:cNvPr id="3078" name="Picture 6"/>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286750" y="5953125"/>
            <a:ext cx="850900" cy="8921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9" name="Rectangle 7"/>
          <p:cNvSpPr>
            <a:spLocks noChangeArrowheads="1"/>
          </p:cNvSpPr>
          <p:nvPr/>
        </p:nvSpPr>
        <p:spPr bwMode="auto">
          <a:xfrm>
            <a:off x="665163" y="1187450"/>
            <a:ext cx="415925" cy="468313"/>
          </a:xfrm>
          <a:prstGeom prst="rect">
            <a:avLst/>
          </a:prstGeom>
          <a:solidFill>
            <a:srgbClr val="800080"/>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3080" name="Rectangle 8"/>
          <p:cNvSpPr>
            <a:spLocks noChangeArrowheads="1"/>
          </p:cNvSpPr>
          <p:nvPr/>
        </p:nvSpPr>
        <p:spPr bwMode="auto">
          <a:xfrm>
            <a:off x="541338" y="765175"/>
            <a:ext cx="431800" cy="468313"/>
          </a:xfrm>
          <a:prstGeom prst="rect">
            <a:avLst/>
          </a:prstGeom>
          <a:solidFill>
            <a:srgbClr val="C0504D"/>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3081" name="Rectangle 9"/>
          <p:cNvSpPr>
            <a:spLocks noChangeArrowheads="1"/>
          </p:cNvSpPr>
          <p:nvPr/>
        </p:nvSpPr>
        <p:spPr bwMode="auto">
          <a:xfrm>
            <a:off x="923925" y="765175"/>
            <a:ext cx="322263" cy="468313"/>
          </a:xfrm>
          <a:prstGeom prst="rect">
            <a:avLst/>
          </a:prstGeom>
          <a:gradFill rotWithShape="0">
            <a:gsLst>
              <a:gs pos="0">
                <a:srgbClr val="FFFFFF"/>
              </a:gs>
              <a:gs pos="100000">
                <a:srgbClr val="C0504D"/>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3082" name="Rectangle 10"/>
          <p:cNvSpPr>
            <a:spLocks noChangeArrowheads="1"/>
          </p:cNvSpPr>
          <p:nvPr/>
        </p:nvSpPr>
        <p:spPr bwMode="auto">
          <a:xfrm>
            <a:off x="1023938" y="1150938"/>
            <a:ext cx="361950" cy="468312"/>
          </a:xfrm>
          <a:prstGeom prst="rect">
            <a:avLst/>
          </a:prstGeom>
          <a:gradFill rotWithShape="0">
            <a:gsLst>
              <a:gs pos="0">
                <a:srgbClr val="FFFFFF"/>
              </a:gs>
              <a:gs pos="100000">
                <a:srgbClr val="800080"/>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3083" name="Rectangle 11"/>
          <p:cNvSpPr>
            <a:spLocks noChangeArrowheads="1"/>
          </p:cNvSpPr>
          <p:nvPr/>
        </p:nvSpPr>
        <p:spPr bwMode="auto">
          <a:xfrm>
            <a:off x="250825" y="1114425"/>
            <a:ext cx="554038" cy="415925"/>
          </a:xfrm>
          <a:prstGeom prst="rect">
            <a:avLst/>
          </a:prstGeom>
          <a:gradFill rotWithShape="0">
            <a:gsLst>
              <a:gs pos="0">
                <a:srgbClr val="0000FF"/>
              </a:gs>
              <a:gs pos="100000">
                <a:srgbClr val="FFFFFF"/>
              </a:gs>
            </a:gsLst>
            <a:lin ang="81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3084" name="Rectangle 12"/>
          <p:cNvSpPr>
            <a:spLocks noChangeArrowheads="1"/>
          </p:cNvSpPr>
          <p:nvPr/>
        </p:nvSpPr>
        <p:spPr bwMode="auto">
          <a:xfrm>
            <a:off x="539750" y="1484313"/>
            <a:ext cx="8220075" cy="25400"/>
          </a:xfrm>
          <a:prstGeom prst="rect">
            <a:avLst/>
          </a:prstGeom>
          <a:gradFill rotWithShape="0">
            <a:gsLst>
              <a:gs pos="0">
                <a:srgbClr val="FFFFFF"/>
              </a:gs>
              <a:gs pos="100000">
                <a:srgbClr val="EEECE1"/>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3085" name="Rectangle 13"/>
          <p:cNvSpPr>
            <a:spLocks noChangeArrowheads="1"/>
          </p:cNvSpPr>
          <p:nvPr/>
        </p:nvSpPr>
        <p:spPr bwMode="auto">
          <a:xfrm>
            <a:off x="900113" y="765175"/>
            <a:ext cx="25400" cy="1046163"/>
          </a:xfrm>
          <a:prstGeom prst="rect">
            <a:avLst/>
          </a:prstGeom>
          <a:solidFill>
            <a:srgbClr val="EEECE1"/>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3086" name="Rectangle 14"/>
          <p:cNvSpPr>
            <a:spLocks noGrp="1" noChangeArrowheads="1"/>
          </p:cNvSpPr>
          <p:nvPr>
            <p:ph type="title"/>
          </p:nvPr>
        </p:nvSpPr>
        <p:spPr bwMode="auto">
          <a:xfrm>
            <a:off x="1435100" y="274638"/>
            <a:ext cx="7491413" cy="11350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zh-TW" altLang="en-GB" smtClean="0"/>
              <a:t>請按此一下，以編輯題名文字格式。</a:t>
            </a:r>
          </a:p>
        </p:txBody>
      </p:sp>
      <p:sp>
        <p:nvSpPr>
          <p:cNvPr id="3087" name="Rectangle 15"/>
          <p:cNvSpPr>
            <a:spLocks noGrp="1" noChangeArrowheads="1"/>
          </p:cNvSpPr>
          <p:nvPr>
            <p:ph type="body" idx="1"/>
          </p:nvPr>
        </p:nvSpPr>
        <p:spPr bwMode="auto">
          <a:xfrm>
            <a:off x="457200" y="1604963"/>
            <a:ext cx="8228013" cy="3975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8448" rIns="0" bIns="0" numCol="1" anchor="t" anchorCtr="0" compatLnSpc="1">
            <a:prstTxWarp prst="textNoShape">
              <a:avLst/>
            </a:prstTxWarp>
          </a:bodyPr>
          <a:lstStyle/>
          <a:p>
            <a:pPr lvl="0"/>
            <a:r>
              <a:rPr lang="zh-TW" altLang="en-GB" smtClean="0"/>
              <a:t>請按此一下，以編輯大綱文字格式。</a:t>
            </a:r>
          </a:p>
          <a:p>
            <a:pPr lvl="1"/>
            <a:r>
              <a:rPr lang="zh-TW" altLang="en-GB" smtClean="0"/>
              <a:t>第二個大綱層次</a:t>
            </a:r>
          </a:p>
          <a:p>
            <a:pPr lvl="2"/>
            <a:r>
              <a:rPr lang="zh-TW" altLang="en-GB" smtClean="0"/>
              <a:t>第三個大綱層次</a:t>
            </a:r>
          </a:p>
          <a:p>
            <a:pPr lvl="3"/>
            <a:r>
              <a:rPr lang="zh-TW" altLang="en-GB" smtClean="0"/>
              <a:t>第四個大綱層次</a:t>
            </a:r>
          </a:p>
          <a:p>
            <a:pPr lvl="4"/>
            <a:r>
              <a:rPr lang="zh-TW" altLang="en-GB" smtClean="0"/>
              <a:t>第五個大綱層次</a:t>
            </a:r>
          </a:p>
          <a:p>
            <a:pPr lvl="4"/>
            <a:r>
              <a:rPr lang="zh-TW" altLang="en-GB" smtClean="0"/>
              <a:t>第六個大綱層次</a:t>
            </a:r>
          </a:p>
          <a:p>
            <a:pPr lvl="4"/>
            <a:r>
              <a:rPr lang="zh-TW" altLang="en-GB" smtClean="0"/>
              <a:t>第七個大綱層次</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marL="742950" indent="-28575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2pPr>
      <a:lvl3pPr marL="11430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3pPr>
      <a:lvl4pPr marL="16002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4pPr>
      <a:lvl5pPr marL="20574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9pPr>
    </p:titleStyle>
    <p:bodyStyle>
      <a:lvl1pPr marL="342900" indent="-342900" algn="l" defTabSz="449263" rtl="0" fontAlgn="base" hangingPunct="0">
        <a:lnSpc>
          <a:spcPct val="93000"/>
        </a:lnSpc>
        <a:spcBef>
          <a:spcPts val="1425"/>
        </a:spcBef>
        <a:spcAft>
          <a:spcPct val="0"/>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49263" rtl="0" fontAlgn="base" hangingPunct="0">
        <a:lnSpc>
          <a:spcPct val="93000"/>
        </a:lnSpc>
        <a:spcBef>
          <a:spcPts val="1138"/>
        </a:spcBef>
        <a:spcAft>
          <a:spcPct val="0"/>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49263" rtl="0" fontAlgn="base" hangingPunct="0">
        <a:lnSpc>
          <a:spcPct val="93000"/>
        </a:lnSpc>
        <a:spcBef>
          <a:spcPts val="850"/>
        </a:spcBef>
        <a:spcAft>
          <a:spcPct val="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49263" rtl="0" fontAlgn="base" hangingPunct="0">
        <a:lnSpc>
          <a:spcPct val="93000"/>
        </a:lnSpc>
        <a:spcBef>
          <a:spcPts val="575"/>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49263" rtl="0" fontAlgn="base" hangingPunct="0">
        <a:lnSpc>
          <a:spcPct val="93000"/>
        </a:lnSpc>
        <a:spcBef>
          <a:spcPts val="288"/>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5" name="AutoShape 1"/>
          <p:cNvSpPr>
            <a:spLocks noChangeArrowheads="1"/>
          </p:cNvSpPr>
          <p:nvPr/>
        </p:nvSpPr>
        <p:spPr bwMode="auto">
          <a:xfrm>
            <a:off x="-815975" y="-815975"/>
            <a:ext cx="1633538" cy="1633538"/>
          </a:xfrm>
          <a:custGeom>
            <a:avLst/>
            <a:gdLst>
              <a:gd name="G0" fmla="+- 0 0 0"/>
              <a:gd name="G1" fmla="+- 38655 0 0"/>
              <a:gd name="G2" fmla="?: G1 0 38655"/>
              <a:gd name="G3" fmla="?: G0 0 G1"/>
              <a:gd name="G4" fmla="+- 0 0 5402120"/>
              <a:gd name="G5" fmla="+- 38655 0 5402120"/>
              <a:gd name="G6" fmla="?: G5 5402120 38655"/>
              <a:gd name="G7" fmla="?: G4 0 G5"/>
              <a:gd name="G8" fmla="+- G7 0 G3"/>
              <a:gd name="G9" fmla="+- G8 38656 0"/>
              <a:gd name="G10" fmla="+- G9 0 0"/>
              <a:gd name="G11" fmla="?: G8 G8 G10"/>
              <a:gd name="G12" fmla="*/ 4537 1 2"/>
              <a:gd name="G13" fmla="*/ 1 48365 11520"/>
              <a:gd name="G14" fmla="*/ G13 G3 1"/>
              <a:gd name="G15" fmla="*/ G14 1 52096"/>
              <a:gd name="G16" fmla="sin G12 G15"/>
              <a:gd name="G17" fmla="*/ 4537 1 2"/>
              <a:gd name="G18" fmla="*/ 1 48365 11520"/>
              <a:gd name="G19" fmla="*/ G18 G3 1"/>
              <a:gd name="G20" fmla="*/ G19 1 52096"/>
              <a:gd name="G21" fmla="cos G17 G20"/>
              <a:gd name="G22" fmla="at2 G21 G16"/>
              <a:gd name="G23" fmla="cos G12 G22"/>
              <a:gd name="G24" fmla="at2 G21 G16"/>
              <a:gd name="G25" fmla="sin G17 G24"/>
              <a:gd name="G26" fmla="*/ 4537 1 2"/>
              <a:gd name="G27" fmla="+- G26 G23 0"/>
              <a:gd name="G28" fmla="+- G27 0 0"/>
              <a:gd name="G29" fmla="*/ 4537 1 2"/>
              <a:gd name="G30" fmla="+- G29 G25 0"/>
              <a:gd name="G31" fmla="+- G30 0 0"/>
              <a:gd name="G32" fmla="*/ 1 48365 11520"/>
              <a:gd name="G33" fmla="*/ G32 G7 1"/>
              <a:gd name="G34" fmla="*/ G33 1 52096"/>
              <a:gd name="G35" fmla="sin G12 G34"/>
              <a:gd name="G36" fmla="*/ 1 48365 11520"/>
              <a:gd name="G37" fmla="*/ G36 G7 1"/>
              <a:gd name="G38" fmla="*/ G37 1 52096"/>
              <a:gd name="G39" fmla="cos G17 G38"/>
              <a:gd name="G40" fmla="at2 G39 G35"/>
              <a:gd name="G41" fmla="cos G12 G40"/>
              <a:gd name="G42" fmla="at2 G39 G35"/>
              <a:gd name="G43" fmla="sin G17 G42"/>
              <a:gd name="G44" fmla="+- G26 G41 0"/>
              <a:gd name="G45" fmla="+- G44 0 0"/>
              <a:gd name="G46" fmla="+- G29 G43 0"/>
              <a:gd name="G47" fmla="+- G46 0 0"/>
              <a:gd name="G48" fmla="*/ 1 48365 11520"/>
              <a:gd name="G49" fmla="*/ G48 13024 1"/>
              <a:gd name="G50" fmla="*/ G49 1 52096"/>
              <a:gd name="G51" fmla="cos G12 G50"/>
              <a:gd name="G52" fmla="*/ 1 48365 11520"/>
              <a:gd name="G53" fmla="*/ G52 13024 1"/>
              <a:gd name="G54" fmla="*/ G53 1 52096"/>
              <a:gd name="G55" fmla="sin G17 G54"/>
              <a:gd name="G56" fmla="+- G26 0 G51"/>
              <a:gd name="G57" fmla="+- G26 G51 0"/>
              <a:gd name="G58" fmla="+- G57 0 0"/>
              <a:gd name="G59" fmla="+- G29 0 G55"/>
              <a:gd name="G60" fmla="+- G29 G55 0"/>
              <a:gd name="G61" fmla="+- G60 0 0"/>
              <a:gd name="G62" fmla="+- 4537 0 0"/>
              <a:gd name="G63" fmla="+- 4537 0 0"/>
              <a:gd name="G64" fmla="*/ G3 1 60000"/>
              <a:gd name="G65" fmla="*/ G11 1 60000"/>
            </a:gdLst>
            <a:ahLst/>
            <a:cxnLst>
              <a:cxn ang="0">
                <a:pos x="r" y="vc"/>
              </a:cxn>
              <a:cxn ang="5400000">
                <a:pos x="hc" y="b"/>
              </a:cxn>
              <a:cxn ang="10800000">
                <a:pos x="l" y="vc"/>
              </a:cxn>
              <a:cxn ang="16200000">
                <a:pos x="hc" y="t"/>
              </a:cxn>
            </a:cxnLst>
            <a:rect l="0" t="0" r="0" b="0"/>
            <a:pathLst>
              <a:path>
                <a:moveTo>
                  <a:pt x="4538" y="2269"/>
                </a:moveTo>
                <a:lnTo>
                  <a:pt x="2269" y="2269"/>
                </a:lnTo>
                <a:lnTo>
                  <a:pt x="1" y="-89"/>
                </a:lnTo>
                <a:close/>
              </a:path>
            </a:pathLst>
          </a:custGeom>
          <a:solidFill>
            <a:srgbClr val="FEFCF7">
              <a:alpha val="32999"/>
            </a:srgbClr>
          </a:solidFill>
          <a:ln w="3240" cap="flat">
            <a:solidFill>
              <a:srgbClr val="D0CEBB"/>
            </a:solidFill>
            <a:round/>
            <a:headEnd/>
            <a:tailEnd/>
          </a:ln>
          <a:effectLst>
            <a:outerShdw dist="25560" dir="5400000" algn="ctr" rotWithShape="0">
              <a:srgbClr val="000000">
                <a:alpha val="44031"/>
              </a:srgbClr>
            </a:outerShdw>
          </a:effectLst>
        </p:spPr>
        <p:txBody>
          <a:bodyPr wrap="none" anchor="ctr"/>
          <a:lstStyle/>
          <a:p>
            <a:endParaRPr lang="zh-TW" altLang="en-US"/>
          </a:p>
        </p:txBody>
      </p:sp>
      <p:sp>
        <p:nvSpPr>
          <p:cNvPr id="1026" name="AutoShape 2"/>
          <p:cNvSpPr>
            <a:spLocks noChangeArrowheads="1"/>
          </p:cNvSpPr>
          <p:nvPr/>
        </p:nvSpPr>
        <p:spPr bwMode="auto">
          <a:xfrm>
            <a:off x="168275" y="20638"/>
            <a:ext cx="1697038" cy="1697037"/>
          </a:xfrm>
          <a:custGeom>
            <a:avLst/>
            <a:gdLst>
              <a:gd name="G0" fmla="*/ 4713 1 2"/>
              <a:gd name="G1" fmla="*/ 1 48365 11520"/>
              <a:gd name="G2" fmla="*/ G1 13024 1"/>
              <a:gd name="G3" fmla="*/ G2 1 52096"/>
              <a:gd name="G4" fmla="cos G0 G3"/>
              <a:gd name="G5" fmla="*/ 4713 1 2"/>
              <a:gd name="G6" fmla="*/ 1 48365 11520"/>
              <a:gd name="G7" fmla="*/ G6 13024 1"/>
              <a:gd name="G8" fmla="*/ G7 1 52096"/>
              <a:gd name="G9" fmla="sin G5 G8"/>
              <a:gd name="G10" fmla="*/ 4713 1 2"/>
              <a:gd name="G11" fmla="+- G10 0 G4"/>
              <a:gd name="G12" fmla="+- G10 G4 0"/>
              <a:gd name="G13" fmla="+- G12 0 0"/>
              <a:gd name="G14" fmla="*/ 4713 1 2"/>
              <a:gd name="G15" fmla="+- G14 0 G9"/>
              <a:gd name="G16" fmla="+- G14 G9 0"/>
              <a:gd name="G17" fmla="+- G16 0 0"/>
              <a:gd name="G18" fmla="+- 4713 0 0"/>
              <a:gd name="G19" fmla="+- 4713 0 0"/>
              <a:gd name="G20" fmla="+- 180 0 0"/>
              <a:gd name="G21" fmla="+- 90 0 0"/>
              <a:gd name="G22" fmla="+- 270 0 0"/>
              <a:gd name="G23" fmla="+- 90 0 0"/>
              <a:gd name="G24" fmla="+- 0 0 0"/>
              <a:gd name="G25" fmla="+- 90 0 0"/>
              <a:gd name="G26" fmla="+- 90 0 0"/>
              <a:gd name="G27" fmla="+- 90 0 0"/>
            </a:gdLst>
            <a:ahLst/>
            <a:cxnLst>
              <a:cxn ang="0">
                <a:pos x="r" y="vc"/>
              </a:cxn>
              <a:cxn ang="5400000">
                <a:pos x="hc" y="b"/>
              </a:cxn>
              <a:cxn ang="10800000">
                <a:pos x="l" y="vc"/>
              </a:cxn>
              <a:cxn ang="16200000">
                <a:pos x="hc" y="t"/>
              </a:cxn>
            </a:cxnLst>
            <a:rect l="0" t="0" r="0" b="0"/>
            <a:pathLst>
              <a:path>
                <a:moveTo>
                  <a:pt x="0" y="2357"/>
                </a:moveTo>
                <a:lnTo>
                  <a:pt x="2357" y="2357"/>
                </a:lnTo>
                <a:lnTo>
                  <a:pt x="180" y="90"/>
                </a:lnTo>
                <a:lnTo>
                  <a:pt x="2357" y="2357"/>
                </a:lnTo>
                <a:lnTo>
                  <a:pt x="270" y="90"/>
                </a:lnTo>
                <a:close/>
              </a:path>
            </a:pathLst>
          </a:custGeom>
          <a:noFill/>
          <a:ln w="27360" cap="flat">
            <a:solidFill>
              <a:srgbClr val="FDF9EC"/>
            </a:solidFill>
            <a:round/>
            <a:headEnd/>
            <a:tailEnd/>
          </a:ln>
          <a:effectLst>
            <a:outerShdw dist="25560" dir="5400000" algn="ctr" rotWithShape="0">
              <a:srgbClr val="B2B0A4">
                <a:alpha val="85008"/>
              </a:srgbClr>
            </a:outerShdw>
          </a:effectLst>
          <a:extLst>
            <a:ext uri="{909E8E84-426E-40DD-AFC4-6F175D3DCCD1}">
              <a14:hiddenFill xmlns:a14="http://schemas.microsoft.com/office/drawing/2010/main">
                <a:solidFill>
                  <a:srgbClr val="FFFFFF"/>
                </a:solidFill>
              </a14:hiddenFill>
            </a:ext>
          </a:extLst>
        </p:spPr>
        <p:txBody>
          <a:bodyPr wrap="none" anchor="ctr"/>
          <a:lstStyle/>
          <a:p>
            <a:endParaRPr lang="zh-TW" altLang="en-US"/>
          </a:p>
        </p:txBody>
      </p:sp>
      <p:sp>
        <p:nvSpPr>
          <p:cNvPr id="1027" name="AutoShape 3"/>
          <p:cNvSpPr>
            <a:spLocks noChangeArrowheads="1"/>
          </p:cNvSpPr>
          <p:nvPr/>
        </p:nvSpPr>
        <p:spPr bwMode="auto">
          <a:xfrm rot="2340000">
            <a:off x="182563" y="1049338"/>
            <a:ext cx="1119187" cy="1096962"/>
          </a:xfrm>
          <a:custGeom>
            <a:avLst/>
            <a:gdLst>
              <a:gd name="G0" fmla="+- 0 0 13356"/>
              <a:gd name="G1" fmla="+- 50000 0 13356"/>
              <a:gd name="G2" fmla="?: G1 13356 50000"/>
              <a:gd name="G3" fmla="?: G0 0 G1"/>
              <a:gd name="G4" fmla="min 3112 3048"/>
              <a:gd name="G5" fmla="*/ G4 G3 1"/>
              <a:gd name="G6" fmla="*/ G5 1 34464"/>
              <a:gd name="G7" fmla="*/ 3112 1 2"/>
              <a:gd name="G8" fmla="+- G7 0 G6"/>
              <a:gd name="G9" fmla="*/ 3048 1 2"/>
              <a:gd name="G10" fmla="+- G9 0 G6"/>
              <a:gd name="G11" fmla="*/ 1 48365 11520"/>
              <a:gd name="G12" fmla="*/ G11 13024 1"/>
              <a:gd name="G13" fmla="*/ G12 1 52096"/>
              <a:gd name="G14" fmla="cos G7 G13"/>
              <a:gd name="G15" fmla="*/ 1 48365 11520"/>
              <a:gd name="G16" fmla="*/ G15 13024 1"/>
              <a:gd name="G17" fmla="*/ G16 1 52096"/>
              <a:gd name="G18" fmla="sin G9 G17"/>
              <a:gd name="G19" fmla="*/ 3112 1 2"/>
              <a:gd name="G20" fmla="+- G19 0 G14"/>
              <a:gd name="G21" fmla="+- G19 G14 0"/>
              <a:gd name="G22" fmla="+- G21 0 0"/>
              <a:gd name="G23" fmla="*/ 3048 1 2"/>
              <a:gd name="G24" fmla="+- G23 0 G18"/>
              <a:gd name="G25" fmla="+- G23 G18 0"/>
              <a:gd name="G26" fmla="+- G25 0 0"/>
              <a:gd name="G27" fmla="+- 3048 0 0"/>
              <a:gd name="G28" fmla="+- 3112 0 0"/>
              <a:gd name="G29" fmla="+- 180 0 0"/>
              <a:gd name="G30" fmla="+- 90 0 0"/>
              <a:gd name="G31" fmla="+- 270 0 0"/>
              <a:gd name="G32" fmla="+- 90 0 0"/>
              <a:gd name="G33" fmla="+- 0 0 0"/>
              <a:gd name="G34" fmla="+- 90 0 0"/>
              <a:gd name="G35" fmla="+- 90 0 0"/>
              <a:gd name="G36" fmla="+- 90 0 0"/>
              <a:gd name="G37" fmla="+- 180 0 0"/>
              <a:gd name="G38" fmla="+- 65446 0 0"/>
              <a:gd name="G39" fmla="+- 90 0 0"/>
              <a:gd name="G40" fmla="+- 65446 0 0"/>
              <a:gd name="G41" fmla="+- 0 0 0"/>
              <a:gd name="G42" fmla="+- 65446 0 0"/>
              <a:gd name="G43" fmla="+- 270 0 0"/>
              <a:gd name="G44" fmla="+- 65446 0 0"/>
            </a:gdLst>
            <a:ahLst/>
            <a:cxnLst>
              <a:cxn ang="0">
                <a:pos x="r" y="vc"/>
              </a:cxn>
              <a:cxn ang="5400000">
                <a:pos x="hc" y="b"/>
              </a:cxn>
              <a:cxn ang="10800000">
                <a:pos x="l" y="vc"/>
              </a:cxn>
              <a:cxn ang="16200000">
                <a:pos x="hc" y="t"/>
              </a:cxn>
            </a:cxnLst>
            <a:rect l="0" t="0" r="0" b="0"/>
            <a:pathLst>
              <a:path>
                <a:moveTo>
                  <a:pt x="0" y="1524"/>
                </a:moveTo>
                <a:lnTo>
                  <a:pt x="1556" y="1524"/>
                </a:lnTo>
                <a:lnTo>
                  <a:pt x="180" y="90"/>
                </a:lnTo>
                <a:lnTo>
                  <a:pt x="1556" y="1524"/>
                </a:lnTo>
                <a:lnTo>
                  <a:pt x="270" y="90"/>
                </a:lnTo>
                <a:close/>
                <a:moveTo>
                  <a:pt x="1556" y="1524"/>
                </a:moveTo>
                <a:lnTo>
                  <a:pt x="0" y="90"/>
                </a:lnTo>
                <a:lnTo>
                  <a:pt x="1556" y="1524"/>
                </a:lnTo>
                <a:lnTo>
                  <a:pt x="90" y="90"/>
                </a:lnTo>
                <a:lnTo>
                  <a:pt x="3241" y="1524"/>
                </a:lnTo>
                <a:close/>
              </a:path>
            </a:pathLst>
          </a:custGeom>
          <a:gradFill rotWithShape="0">
            <a:gsLst>
              <a:gs pos="0">
                <a:srgbClr val="E2DBB6"/>
              </a:gs>
              <a:gs pos="100000">
                <a:srgbClr val="FDFDFA"/>
              </a:gs>
            </a:gsLst>
            <a:lin ang="10800000" scaled="1"/>
          </a:gradFill>
          <a:ln w="7200" cap="flat">
            <a:solidFill>
              <a:srgbClr val="C4C0AE"/>
            </a:solidFill>
            <a:round/>
            <a:headEnd/>
            <a:tailEnd/>
          </a:ln>
          <a:effectLst>
            <a:outerShdw dist="14409" dir="4620323" algn="ctr" rotWithShape="0">
              <a:srgbClr val="5A574F">
                <a:alpha val="35036"/>
              </a:srgbClr>
            </a:outerShdw>
          </a:effectLst>
        </p:spPr>
        <p:txBody>
          <a:bodyPr wrap="none" anchor="ctr"/>
          <a:lstStyle/>
          <a:p>
            <a:endParaRPr lang="zh-TW" altLang="en-US"/>
          </a:p>
        </p:txBody>
      </p:sp>
      <p:sp>
        <p:nvSpPr>
          <p:cNvPr id="1028" name="Rectangle 4"/>
          <p:cNvSpPr>
            <a:spLocks noChangeArrowheads="1"/>
          </p:cNvSpPr>
          <p:nvPr/>
        </p:nvSpPr>
        <p:spPr bwMode="auto">
          <a:xfrm>
            <a:off x="1012825" y="0"/>
            <a:ext cx="8124825" cy="6851650"/>
          </a:xfrm>
          <a:prstGeom prst="rect">
            <a:avLst/>
          </a:prstGeom>
          <a:solidFill>
            <a:srgbClr val="FFFFFF"/>
          </a:solidFill>
          <a:ln>
            <a:noFill/>
          </a:ln>
          <a:effectLst>
            <a:outerShdw dist="25560" dir="5400000" algn="ctr" rotWithShape="0">
              <a:srgbClr val="000000">
                <a:alpha val="44031"/>
              </a:srgbClr>
            </a:outerShdw>
          </a:effectLst>
          <a:extLst>
            <a:ext uri="{91240B29-F687-4F45-9708-019B960494DF}">
              <a14:hiddenLine xmlns:a14="http://schemas.microsoft.com/office/drawing/2010/main" w="25560" cap="flat">
                <a:solidFill>
                  <a:srgbClr val="3465A4"/>
                </a:solidFill>
                <a:round/>
                <a:headEnd/>
                <a:tailEnd/>
              </a14:hiddenLine>
            </a:ext>
          </a:extLst>
        </p:spPr>
        <p:txBody>
          <a:bodyPr wrap="none" anchor="ctr"/>
          <a:lstStyle/>
          <a:p>
            <a:endParaRPr lang="zh-TW" altLang="en-US"/>
          </a:p>
        </p:txBody>
      </p:sp>
      <p:sp>
        <p:nvSpPr>
          <p:cNvPr id="1029" name="Rectangle 5"/>
          <p:cNvSpPr>
            <a:spLocks noChangeArrowheads="1"/>
          </p:cNvSpPr>
          <p:nvPr/>
        </p:nvSpPr>
        <p:spPr bwMode="auto">
          <a:xfrm>
            <a:off x="1014413" y="0"/>
            <a:ext cx="66675" cy="6851650"/>
          </a:xfrm>
          <a:prstGeom prst="rect">
            <a:avLst/>
          </a:prstGeom>
          <a:solidFill>
            <a:srgbClr val="FFFFFF"/>
          </a:solidFill>
          <a:ln>
            <a:noFill/>
          </a:ln>
          <a:effectLst>
            <a:outerShdw dist="38160" dir="10800000" algn="ctr" rotWithShape="0">
              <a:srgbClr val="76756F">
                <a:alpha val="25041"/>
              </a:srgbClr>
            </a:outerShdw>
          </a:effectLst>
          <a:extLst>
            <a:ext uri="{91240B29-F687-4F45-9708-019B960494DF}">
              <a14:hiddenLine xmlns:a14="http://schemas.microsoft.com/office/drawing/2010/main" w="25560" cap="flat">
                <a:solidFill>
                  <a:srgbClr val="3465A4"/>
                </a:solidFill>
                <a:round/>
                <a:headEnd/>
                <a:tailEnd/>
              </a14:hiddenLine>
            </a:ext>
          </a:extLst>
        </p:spPr>
        <p:txBody>
          <a:bodyPr wrap="none" anchor="ctr"/>
          <a:lstStyle/>
          <a:p>
            <a:endParaRPr lang="zh-TW" altLang="en-US"/>
          </a:p>
        </p:txBody>
      </p:sp>
      <p:pic>
        <p:nvPicPr>
          <p:cNvPr id="1030" name="Picture 6"/>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286750" y="5953125"/>
            <a:ext cx="850900" cy="8921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31" name="Rectangle 7"/>
          <p:cNvSpPr>
            <a:spLocks noChangeArrowheads="1"/>
          </p:cNvSpPr>
          <p:nvPr/>
        </p:nvSpPr>
        <p:spPr bwMode="auto">
          <a:xfrm>
            <a:off x="665163" y="1187450"/>
            <a:ext cx="415925" cy="468313"/>
          </a:xfrm>
          <a:prstGeom prst="rect">
            <a:avLst/>
          </a:prstGeom>
          <a:solidFill>
            <a:srgbClr val="800080"/>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032" name="Rectangle 8"/>
          <p:cNvSpPr>
            <a:spLocks noChangeArrowheads="1"/>
          </p:cNvSpPr>
          <p:nvPr/>
        </p:nvSpPr>
        <p:spPr bwMode="auto">
          <a:xfrm>
            <a:off x="541338" y="765175"/>
            <a:ext cx="431800" cy="468313"/>
          </a:xfrm>
          <a:prstGeom prst="rect">
            <a:avLst/>
          </a:prstGeom>
          <a:solidFill>
            <a:srgbClr val="C0504D"/>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033" name="Rectangle 9"/>
          <p:cNvSpPr>
            <a:spLocks noChangeArrowheads="1"/>
          </p:cNvSpPr>
          <p:nvPr/>
        </p:nvSpPr>
        <p:spPr bwMode="auto">
          <a:xfrm>
            <a:off x="923925" y="765175"/>
            <a:ext cx="322263" cy="468313"/>
          </a:xfrm>
          <a:prstGeom prst="rect">
            <a:avLst/>
          </a:prstGeom>
          <a:gradFill rotWithShape="0">
            <a:gsLst>
              <a:gs pos="0">
                <a:srgbClr val="FFFFFF"/>
              </a:gs>
              <a:gs pos="100000">
                <a:srgbClr val="C0504D"/>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034" name="Rectangle 10"/>
          <p:cNvSpPr>
            <a:spLocks noChangeArrowheads="1"/>
          </p:cNvSpPr>
          <p:nvPr/>
        </p:nvSpPr>
        <p:spPr bwMode="auto">
          <a:xfrm>
            <a:off x="1023938" y="1150938"/>
            <a:ext cx="361950" cy="468312"/>
          </a:xfrm>
          <a:prstGeom prst="rect">
            <a:avLst/>
          </a:prstGeom>
          <a:gradFill rotWithShape="0">
            <a:gsLst>
              <a:gs pos="0">
                <a:srgbClr val="FFFFFF"/>
              </a:gs>
              <a:gs pos="100000">
                <a:srgbClr val="800080"/>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035" name="Rectangle 11"/>
          <p:cNvSpPr>
            <a:spLocks noChangeArrowheads="1"/>
          </p:cNvSpPr>
          <p:nvPr/>
        </p:nvSpPr>
        <p:spPr bwMode="auto">
          <a:xfrm>
            <a:off x="250825" y="1114425"/>
            <a:ext cx="554038" cy="415925"/>
          </a:xfrm>
          <a:prstGeom prst="rect">
            <a:avLst/>
          </a:prstGeom>
          <a:gradFill rotWithShape="0">
            <a:gsLst>
              <a:gs pos="0">
                <a:srgbClr val="0000FF"/>
              </a:gs>
              <a:gs pos="100000">
                <a:srgbClr val="FFFFFF"/>
              </a:gs>
            </a:gsLst>
            <a:lin ang="81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036" name="Rectangle 12"/>
          <p:cNvSpPr>
            <a:spLocks noChangeArrowheads="1"/>
          </p:cNvSpPr>
          <p:nvPr/>
        </p:nvSpPr>
        <p:spPr bwMode="auto">
          <a:xfrm>
            <a:off x="539750" y="1484313"/>
            <a:ext cx="8220075" cy="25400"/>
          </a:xfrm>
          <a:prstGeom prst="rect">
            <a:avLst/>
          </a:prstGeom>
          <a:gradFill rotWithShape="0">
            <a:gsLst>
              <a:gs pos="0">
                <a:srgbClr val="FFFFFF"/>
              </a:gs>
              <a:gs pos="100000">
                <a:srgbClr val="EEECE1"/>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037" name="Rectangle 13"/>
          <p:cNvSpPr>
            <a:spLocks noChangeArrowheads="1"/>
          </p:cNvSpPr>
          <p:nvPr/>
        </p:nvSpPr>
        <p:spPr bwMode="auto">
          <a:xfrm>
            <a:off x="900113" y="765175"/>
            <a:ext cx="25400" cy="1046163"/>
          </a:xfrm>
          <a:prstGeom prst="rect">
            <a:avLst/>
          </a:prstGeom>
          <a:solidFill>
            <a:srgbClr val="EEECE1"/>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038" name="Rectangle 14"/>
          <p:cNvSpPr>
            <a:spLocks noGrp="1" noChangeArrowheads="1"/>
          </p:cNvSpPr>
          <p:nvPr>
            <p:ph type="title"/>
          </p:nvPr>
        </p:nvSpPr>
        <p:spPr bwMode="auto">
          <a:xfrm>
            <a:off x="457200" y="273050"/>
            <a:ext cx="8228013"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zh-TW" altLang="en-GB" smtClean="0"/>
              <a:t>請按此一下，以編輯題名文字格式。</a:t>
            </a:r>
          </a:p>
        </p:txBody>
      </p:sp>
      <p:sp>
        <p:nvSpPr>
          <p:cNvPr id="1039" name="Rectangle 15"/>
          <p:cNvSpPr>
            <a:spLocks noGrp="1" noChangeArrowheads="1"/>
          </p:cNvSpPr>
          <p:nvPr>
            <p:ph type="body" idx="1"/>
          </p:nvPr>
        </p:nvSpPr>
        <p:spPr bwMode="auto">
          <a:xfrm>
            <a:off x="457200" y="1604963"/>
            <a:ext cx="8228013" cy="3975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8448" rIns="0" bIns="0" numCol="1" anchor="t" anchorCtr="0" compatLnSpc="1">
            <a:prstTxWarp prst="textNoShape">
              <a:avLst/>
            </a:prstTxWarp>
          </a:bodyPr>
          <a:lstStyle/>
          <a:p>
            <a:pPr lvl="0"/>
            <a:r>
              <a:rPr lang="zh-TW" altLang="en-GB" smtClean="0"/>
              <a:t>請按此一下，以編輯大綱文字格式。</a:t>
            </a:r>
          </a:p>
          <a:p>
            <a:pPr lvl="1"/>
            <a:r>
              <a:rPr lang="zh-TW" altLang="en-GB" smtClean="0"/>
              <a:t>第二個大綱層次</a:t>
            </a:r>
          </a:p>
          <a:p>
            <a:pPr lvl="2"/>
            <a:r>
              <a:rPr lang="zh-TW" altLang="en-GB" smtClean="0"/>
              <a:t>第三個大綱層次</a:t>
            </a:r>
          </a:p>
          <a:p>
            <a:pPr lvl="3"/>
            <a:r>
              <a:rPr lang="zh-TW" altLang="en-GB" smtClean="0"/>
              <a:t>第四個大綱層次</a:t>
            </a:r>
          </a:p>
          <a:p>
            <a:pPr lvl="4"/>
            <a:r>
              <a:rPr lang="zh-TW" altLang="en-GB" smtClean="0"/>
              <a:t>第五個大綱層次</a:t>
            </a:r>
          </a:p>
          <a:p>
            <a:pPr lvl="4"/>
            <a:r>
              <a:rPr lang="zh-TW" altLang="en-GB" smtClean="0"/>
              <a:t>第六個大綱層次</a:t>
            </a:r>
          </a:p>
          <a:p>
            <a:pPr lvl="4"/>
            <a:r>
              <a:rPr lang="zh-TW" altLang="en-GB" smtClean="0"/>
              <a:t>第七個大綱層次</a:t>
            </a:r>
          </a:p>
        </p:txBody>
      </p:sp>
    </p:spTree>
    <p:extLst>
      <p:ext uri="{BB962C8B-B14F-4D97-AF65-F5344CB8AC3E}">
        <p14:creationId xmlns:p14="http://schemas.microsoft.com/office/powerpoint/2010/main" val="272039663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marL="742950" indent="-28575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2pPr>
      <a:lvl3pPr marL="11430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3pPr>
      <a:lvl4pPr marL="16002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4pPr>
      <a:lvl5pPr marL="20574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5pPr>
      <a:lvl6pPr marL="25146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6pPr>
      <a:lvl7pPr marL="29718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7pPr>
      <a:lvl8pPr marL="34290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8pPr>
      <a:lvl9pPr marL="38862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9pPr>
    </p:titleStyle>
    <p:bodyStyle>
      <a:lvl1pPr marL="342900" indent="-342900" algn="l" defTabSz="449263" rtl="0" eaLnBrk="1" fontAlgn="base" hangingPunct="1">
        <a:lnSpc>
          <a:spcPct val="93000"/>
        </a:lnSpc>
        <a:spcBef>
          <a:spcPts val="1425"/>
        </a:spcBef>
        <a:spcAft>
          <a:spcPct val="0"/>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49263" rtl="0" eaLnBrk="1" fontAlgn="base" hangingPunct="1">
        <a:lnSpc>
          <a:spcPct val="93000"/>
        </a:lnSpc>
        <a:spcBef>
          <a:spcPts val="1138"/>
        </a:spcBef>
        <a:spcAft>
          <a:spcPct val="0"/>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49263" rtl="0" eaLnBrk="1" fontAlgn="base" hangingPunct="1">
        <a:lnSpc>
          <a:spcPct val="93000"/>
        </a:lnSpc>
        <a:spcBef>
          <a:spcPts val="850"/>
        </a:spcBef>
        <a:spcAft>
          <a:spcPct val="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49263" rtl="0" eaLnBrk="1" fontAlgn="base" hangingPunct="1">
        <a:lnSpc>
          <a:spcPct val="93000"/>
        </a:lnSpc>
        <a:spcBef>
          <a:spcPts val="575"/>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49263" rtl="0" eaLnBrk="1" fontAlgn="base" hangingPunct="1">
        <a:lnSpc>
          <a:spcPct val="93000"/>
        </a:lnSpc>
        <a:spcBef>
          <a:spcPts val="288"/>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815975" y="-815975"/>
            <a:ext cx="1633538" cy="1633538"/>
          </a:xfrm>
          <a:custGeom>
            <a:avLst/>
            <a:gdLst>
              <a:gd name="G0" fmla="+- 0 0 0"/>
              <a:gd name="G1" fmla="+- 38655 0 0"/>
              <a:gd name="G2" fmla="?: G1 0 38655"/>
              <a:gd name="G3" fmla="?: G0 0 G1"/>
              <a:gd name="G4" fmla="+- 0 0 5402120"/>
              <a:gd name="G5" fmla="+- 38655 0 5402120"/>
              <a:gd name="G6" fmla="?: G5 5402120 38655"/>
              <a:gd name="G7" fmla="?: G4 0 G5"/>
              <a:gd name="G8" fmla="+- G7 0 G3"/>
              <a:gd name="G9" fmla="+- G8 38656 0"/>
              <a:gd name="G10" fmla="+- G9 0 0"/>
              <a:gd name="G11" fmla="?: G8 G8 G10"/>
              <a:gd name="G12" fmla="*/ 4537 1 2"/>
              <a:gd name="G13" fmla="*/ 1 48365 11520"/>
              <a:gd name="G14" fmla="*/ G13 G3 1"/>
              <a:gd name="G15" fmla="*/ G14 1 52096"/>
              <a:gd name="G16" fmla="sin G12 G15"/>
              <a:gd name="G17" fmla="*/ 4537 1 2"/>
              <a:gd name="G18" fmla="*/ 1 48365 11520"/>
              <a:gd name="G19" fmla="*/ G18 G3 1"/>
              <a:gd name="G20" fmla="*/ G19 1 52096"/>
              <a:gd name="G21" fmla="cos G17 G20"/>
              <a:gd name="G22" fmla="at2 G21 G16"/>
              <a:gd name="G23" fmla="cos G12 G22"/>
              <a:gd name="G24" fmla="at2 G21 G16"/>
              <a:gd name="G25" fmla="sin G17 G24"/>
              <a:gd name="G26" fmla="*/ 4537 1 2"/>
              <a:gd name="G27" fmla="+- G26 G23 0"/>
              <a:gd name="G28" fmla="+- G27 0 0"/>
              <a:gd name="G29" fmla="*/ 4537 1 2"/>
              <a:gd name="G30" fmla="+- G29 G25 0"/>
              <a:gd name="G31" fmla="+- G30 0 0"/>
              <a:gd name="G32" fmla="*/ 1 48365 11520"/>
              <a:gd name="G33" fmla="*/ G32 G7 1"/>
              <a:gd name="G34" fmla="*/ G33 1 52096"/>
              <a:gd name="G35" fmla="sin G12 G34"/>
              <a:gd name="G36" fmla="*/ 1 48365 11520"/>
              <a:gd name="G37" fmla="*/ G36 G7 1"/>
              <a:gd name="G38" fmla="*/ G37 1 52096"/>
              <a:gd name="G39" fmla="cos G17 G38"/>
              <a:gd name="G40" fmla="at2 G39 G35"/>
              <a:gd name="G41" fmla="cos G12 G40"/>
              <a:gd name="G42" fmla="at2 G39 G35"/>
              <a:gd name="G43" fmla="sin G17 G42"/>
              <a:gd name="G44" fmla="+- G26 G41 0"/>
              <a:gd name="G45" fmla="+- G44 0 0"/>
              <a:gd name="G46" fmla="+- G29 G43 0"/>
              <a:gd name="G47" fmla="+- G46 0 0"/>
              <a:gd name="G48" fmla="*/ 1 48365 11520"/>
              <a:gd name="G49" fmla="*/ G48 13024 1"/>
              <a:gd name="G50" fmla="*/ G49 1 52096"/>
              <a:gd name="G51" fmla="cos G12 G50"/>
              <a:gd name="G52" fmla="*/ 1 48365 11520"/>
              <a:gd name="G53" fmla="*/ G52 13024 1"/>
              <a:gd name="G54" fmla="*/ G53 1 52096"/>
              <a:gd name="G55" fmla="sin G17 G54"/>
              <a:gd name="G56" fmla="+- G26 0 G51"/>
              <a:gd name="G57" fmla="+- G26 G51 0"/>
              <a:gd name="G58" fmla="+- G57 0 0"/>
              <a:gd name="G59" fmla="+- G29 0 G55"/>
              <a:gd name="G60" fmla="+- G29 G55 0"/>
              <a:gd name="G61" fmla="+- G60 0 0"/>
              <a:gd name="G62" fmla="+- 4537 0 0"/>
              <a:gd name="G63" fmla="+- 4537 0 0"/>
              <a:gd name="G64" fmla="*/ G3 1 60000"/>
              <a:gd name="G65" fmla="*/ G11 1 60000"/>
            </a:gdLst>
            <a:ahLst/>
            <a:cxnLst>
              <a:cxn ang="0">
                <a:pos x="r" y="vc"/>
              </a:cxn>
              <a:cxn ang="5400000">
                <a:pos x="hc" y="b"/>
              </a:cxn>
              <a:cxn ang="10800000">
                <a:pos x="l" y="vc"/>
              </a:cxn>
              <a:cxn ang="16200000">
                <a:pos x="hc" y="t"/>
              </a:cxn>
            </a:cxnLst>
            <a:rect l="0" t="0" r="0" b="0"/>
            <a:pathLst>
              <a:path>
                <a:moveTo>
                  <a:pt x="4538" y="2269"/>
                </a:moveTo>
                <a:lnTo>
                  <a:pt x="2269" y="2269"/>
                </a:lnTo>
                <a:lnTo>
                  <a:pt x="1" y="-89"/>
                </a:lnTo>
                <a:close/>
              </a:path>
            </a:pathLst>
          </a:custGeom>
          <a:solidFill>
            <a:srgbClr val="FEFCF7">
              <a:alpha val="32999"/>
            </a:srgbClr>
          </a:solidFill>
          <a:ln w="3240" cap="flat">
            <a:solidFill>
              <a:srgbClr val="D0CEBB"/>
            </a:solidFill>
            <a:round/>
            <a:headEnd/>
            <a:tailEnd/>
          </a:ln>
          <a:effectLst>
            <a:outerShdw dist="25560" dir="5400000" algn="ctr" rotWithShape="0">
              <a:srgbClr val="000000">
                <a:alpha val="44031"/>
              </a:srgbClr>
            </a:outerShdw>
          </a:effectLst>
        </p:spPr>
        <p:txBody>
          <a:bodyPr wrap="none" anchor="ctr"/>
          <a:lstStyle/>
          <a:p>
            <a:endParaRPr lang="zh-TW" altLang="en-US"/>
          </a:p>
        </p:txBody>
      </p:sp>
      <p:sp>
        <p:nvSpPr>
          <p:cNvPr id="2050" name="AutoShape 2"/>
          <p:cNvSpPr>
            <a:spLocks noChangeArrowheads="1"/>
          </p:cNvSpPr>
          <p:nvPr/>
        </p:nvSpPr>
        <p:spPr bwMode="auto">
          <a:xfrm>
            <a:off x="168275" y="20638"/>
            <a:ext cx="1697038" cy="1697037"/>
          </a:xfrm>
          <a:custGeom>
            <a:avLst/>
            <a:gdLst>
              <a:gd name="G0" fmla="*/ 4713 1 2"/>
              <a:gd name="G1" fmla="*/ 1 48365 11520"/>
              <a:gd name="G2" fmla="*/ G1 13024 1"/>
              <a:gd name="G3" fmla="*/ G2 1 52096"/>
              <a:gd name="G4" fmla="cos G0 G3"/>
              <a:gd name="G5" fmla="*/ 4713 1 2"/>
              <a:gd name="G6" fmla="*/ 1 48365 11520"/>
              <a:gd name="G7" fmla="*/ G6 13024 1"/>
              <a:gd name="G8" fmla="*/ G7 1 52096"/>
              <a:gd name="G9" fmla="sin G5 G8"/>
              <a:gd name="G10" fmla="*/ 4713 1 2"/>
              <a:gd name="G11" fmla="+- G10 0 G4"/>
              <a:gd name="G12" fmla="+- G10 G4 0"/>
              <a:gd name="G13" fmla="+- G12 0 0"/>
              <a:gd name="G14" fmla="*/ 4713 1 2"/>
              <a:gd name="G15" fmla="+- G14 0 G9"/>
              <a:gd name="G16" fmla="+- G14 G9 0"/>
              <a:gd name="G17" fmla="+- G16 0 0"/>
              <a:gd name="G18" fmla="+- 4713 0 0"/>
              <a:gd name="G19" fmla="+- 4713 0 0"/>
              <a:gd name="G20" fmla="+- 180 0 0"/>
              <a:gd name="G21" fmla="+- 90 0 0"/>
              <a:gd name="G22" fmla="+- 270 0 0"/>
              <a:gd name="G23" fmla="+- 90 0 0"/>
              <a:gd name="G24" fmla="+- 0 0 0"/>
              <a:gd name="G25" fmla="+- 90 0 0"/>
              <a:gd name="G26" fmla="+- 90 0 0"/>
              <a:gd name="G27" fmla="+- 90 0 0"/>
            </a:gdLst>
            <a:ahLst/>
            <a:cxnLst>
              <a:cxn ang="0">
                <a:pos x="r" y="vc"/>
              </a:cxn>
              <a:cxn ang="5400000">
                <a:pos x="hc" y="b"/>
              </a:cxn>
              <a:cxn ang="10800000">
                <a:pos x="l" y="vc"/>
              </a:cxn>
              <a:cxn ang="16200000">
                <a:pos x="hc" y="t"/>
              </a:cxn>
            </a:cxnLst>
            <a:rect l="0" t="0" r="0" b="0"/>
            <a:pathLst>
              <a:path>
                <a:moveTo>
                  <a:pt x="0" y="2357"/>
                </a:moveTo>
                <a:lnTo>
                  <a:pt x="2357" y="2357"/>
                </a:lnTo>
                <a:lnTo>
                  <a:pt x="180" y="90"/>
                </a:lnTo>
                <a:lnTo>
                  <a:pt x="2357" y="2357"/>
                </a:lnTo>
                <a:lnTo>
                  <a:pt x="270" y="90"/>
                </a:lnTo>
                <a:close/>
              </a:path>
            </a:pathLst>
          </a:custGeom>
          <a:noFill/>
          <a:ln w="27360" cap="flat">
            <a:solidFill>
              <a:srgbClr val="FDF9EC"/>
            </a:solidFill>
            <a:round/>
            <a:headEnd/>
            <a:tailEnd/>
          </a:ln>
          <a:effectLst>
            <a:outerShdw dist="25560" dir="5400000" algn="ctr" rotWithShape="0">
              <a:srgbClr val="B2B0A4">
                <a:alpha val="85008"/>
              </a:srgbClr>
            </a:outerShdw>
          </a:effectLst>
          <a:extLst>
            <a:ext uri="{909E8E84-426E-40DD-AFC4-6F175D3DCCD1}">
              <a14:hiddenFill xmlns:a14="http://schemas.microsoft.com/office/drawing/2010/main">
                <a:solidFill>
                  <a:srgbClr val="FFFFFF"/>
                </a:solidFill>
              </a14:hiddenFill>
            </a:ext>
          </a:extLst>
        </p:spPr>
        <p:txBody>
          <a:bodyPr wrap="none" anchor="ctr"/>
          <a:lstStyle/>
          <a:p>
            <a:endParaRPr lang="zh-TW" altLang="en-US"/>
          </a:p>
        </p:txBody>
      </p:sp>
      <p:sp>
        <p:nvSpPr>
          <p:cNvPr id="2051" name="AutoShape 3"/>
          <p:cNvSpPr>
            <a:spLocks noChangeArrowheads="1"/>
          </p:cNvSpPr>
          <p:nvPr/>
        </p:nvSpPr>
        <p:spPr bwMode="auto">
          <a:xfrm rot="2340000">
            <a:off x="182563" y="1049338"/>
            <a:ext cx="1119187" cy="1096962"/>
          </a:xfrm>
          <a:custGeom>
            <a:avLst/>
            <a:gdLst>
              <a:gd name="G0" fmla="+- 0 0 13356"/>
              <a:gd name="G1" fmla="+- 50000 0 13356"/>
              <a:gd name="G2" fmla="?: G1 13356 50000"/>
              <a:gd name="G3" fmla="?: G0 0 G1"/>
              <a:gd name="G4" fmla="min 3112 3048"/>
              <a:gd name="G5" fmla="*/ G4 G3 1"/>
              <a:gd name="G6" fmla="*/ G5 1 34464"/>
              <a:gd name="G7" fmla="*/ 3112 1 2"/>
              <a:gd name="G8" fmla="+- G7 0 G6"/>
              <a:gd name="G9" fmla="*/ 3048 1 2"/>
              <a:gd name="G10" fmla="+- G9 0 G6"/>
              <a:gd name="G11" fmla="*/ 1 48365 11520"/>
              <a:gd name="G12" fmla="*/ G11 13024 1"/>
              <a:gd name="G13" fmla="*/ G12 1 52096"/>
              <a:gd name="G14" fmla="cos G7 G13"/>
              <a:gd name="G15" fmla="*/ 1 48365 11520"/>
              <a:gd name="G16" fmla="*/ G15 13024 1"/>
              <a:gd name="G17" fmla="*/ G16 1 52096"/>
              <a:gd name="G18" fmla="sin G9 G17"/>
              <a:gd name="G19" fmla="*/ 3112 1 2"/>
              <a:gd name="G20" fmla="+- G19 0 G14"/>
              <a:gd name="G21" fmla="+- G19 G14 0"/>
              <a:gd name="G22" fmla="+- G21 0 0"/>
              <a:gd name="G23" fmla="*/ 3048 1 2"/>
              <a:gd name="G24" fmla="+- G23 0 G18"/>
              <a:gd name="G25" fmla="+- G23 G18 0"/>
              <a:gd name="G26" fmla="+- G25 0 0"/>
              <a:gd name="G27" fmla="+- 3048 0 0"/>
              <a:gd name="G28" fmla="+- 3112 0 0"/>
              <a:gd name="G29" fmla="+- 180 0 0"/>
              <a:gd name="G30" fmla="+- 90 0 0"/>
              <a:gd name="G31" fmla="+- 270 0 0"/>
              <a:gd name="G32" fmla="+- 90 0 0"/>
              <a:gd name="G33" fmla="+- 0 0 0"/>
              <a:gd name="G34" fmla="+- 90 0 0"/>
              <a:gd name="G35" fmla="+- 90 0 0"/>
              <a:gd name="G36" fmla="+- 90 0 0"/>
              <a:gd name="G37" fmla="+- 180 0 0"/>
              <a:gd name="G38" fmla="+- 65446 0 0"/>
              <a:gd name="G39" fmla="+- 90 0 0"/>
              <a:gd name="G40" fmla="+- 65446 0 0"/>
              <a:gd name="G41" fmla="+- 0 0 0"/>
              <a:gd name="G42" fmla="+- 65446 0 0"/>
              <a:gd name="G43" fmla="+- 270 0 0"/>
              <a:gd name="G44" fmla="+- 65446 0 0"/>
            </a:gdLst>
            <a:ahLst/>
            <a:cxnLst>
              <a:cxn ang="0">
                <a:pos x="r" y="vc"/>
              </a:cxn>
              <a:cxn ang="5400000">
                <a:pos x="hc" y="b"/>
              </a:cxn>
              <a:cxn ang="10800000">
                <a:pos x="l" y="vc"/>
              </a:cxn>
              <a:cxn ang="16200000">
                <a:pos x="hc" y="t"/>
              </a:cxn>
            </a:cxnLst>
            <a:rect l="0" t="0" r="0" b="0"/>
            <a:pathLst>
              <a:path>
                <a:moveTo>
                  <a:pt x="0" y="1524"/>
                </a:moveTo>
                <a:lnTo>
                  <a:pt x="1556" y="1524"/>
                </a:lnTo>
                <a:lnTo>
                  <a:pt x="180" y="90"/>
                </a:lnTo>
                <a:lnTo>
                  <a:pt x="1556" y="1524"/>
                </a:lnTo>
                <a:lnTo>
                  <a:pt x="270" y="90"/>
                </a:lnTo>
                <a:close/>
                <a:moveTo>
                  <a:pt x="1556" y="1524"/>
                </a:moveTo>
                <a:lnTo>
                  <a:pt x="0" y="90"/>
                </a:lnTo>
                <a:lnTo>
                  <a:pt x="1556" y="1524"/>
                </a:lnTo>
                <a:lnTo>
                  <a:pt x="90" y="90"/>
                </a:lnTo>
                <a:lnTo>
                  <a:pt x="3241" y="1524"/>
                </a:lnTo>
                <a:close/>
              </a:path>
            </a:pathLst>
          </a:custGeom>
          <a:gradFill rotWithShape="0">
            <a:gsLst>
              <a:gs pos="0">
                <a:srgbClr val="E2DBB6"/>
              </a:gs>
              <a:gs pos="100000">
                <a:srgbClr val="FDFDFA"/>
              </a:gs>
            </a:gsLst>
            <a:lin ang="10800000" scaled="1"/>
          </a:gradFill>
          <a:ln w="7200" cap="flat">
            <a:solidFill>
              <a:srgbClr val="C4C0AE"/>
            </a:solidFill>
            <a:round/>
            <a:headEnd/>
            <a:tailEnd/>
          </a:ln>
          <a:effectLst>
            <a:outerShdw dist="14409" dir="4620323" algn="ctr" rotWithShape="0">
              <a:srgbClr val="5A574F">
                <a:alpha val="35036"/>
              </a:srgbClr>
            </a:outerShdw>
          </a:effectLst>
        </p:spPr>
        <p:txBody>
          <a:bodyPr wrap="none" anchor="ctr"/>
          <a:lstStyle/>
          <a:p>
            <a:endParaRPr lang="zh-TW" altLang="en-US"/>
          </a:p>
        </p:txBody>
      </p:sp>
      <p:sp>
        <p:nvSpPr>
          <p:cNvPr id="2052" name="Rectangle 4"/>
          <p:cNvSpPr>
            <a:spLocks noChangeArrowheads="1"/>
          </p:cNvSpPr>
          <p:nvPr/>
        </p:nvSpPr>
        <p:spPr bwMode="auto">
          <a:xfrm>
            <a:off x="1012825" y="0"/>
            <a:ext cx="8124825" cy="6851650"/>
          </a:xfrm>
          <a:prstGeom prst="rect">
            <a:avLst/>
          </a:prstGeom>
          <a:solidFill>
            <a:srgbClr val="FFFFFF"/>
          </a:solidFill>
          <a:ln>
            <a:noFill/>
          </a:ln>
          <a:effectLst>
            <a:outerShdw dist="25560" dir="5400000" algn="ctr" rotWithShape="0">
              <a:srgbClr val="000000">
                <a:alpha val="44031"/>
              </a:srgbClr>
            </a:outerShdw>
          </a:effectLst>
          <a:extLst>
            <a:ext uri="{91240B29-F687-4F45-9708-019B960494DF}">
              <a14:hiddenLine xmlns:a14="http://schemas.microsoft.com/office/drawing/2010/main" w="25560" cap="flat">
                <a:solidFill>
                  <a:srgbClr val="3465A4"/>
                </a:solidFill>
                <a:round/>
                <a:headEnd/>
                <a:tailEnd/>
              </a14:hiddenLine>
            </a:ext>
          </a:extLst>
        </p:spPr>
        <p:txBody>
          <a:bodyPr wrap="none" anchor="ctr"/>
          <a:lstStyle/>
          <a:p>
            <a:endParaRPr lang="zh-TW" altLang="en-US"/>
          </a:p>
        </p:txBody>
      </p:sp>
      <p:sp>
        <p:nvSpPr>
          <p:cNvPr id="2053" name="Rectangle 5"/>
          <p:cNvSpPr>
            <a:spLocks noChangeArrowheads="1"/>
          </p:cNvSpPr>
          <p:nvPr/>
        </p:nvSpPr>
        <p:spPr bwMode="auto">
          <a:xfrm>
            <a:off x="1014413" y="0"/>
            <a:ext cx="66675" cy="6851650"/>
          </a:xfrm>
          <a:prstGeom prst="rect">
            <a:avLst/>
          </a:prstGeom>
          <a:solidFill>
            <a:srgbClr val="FFFFFF"/>
          </a:solidFill>
          <a:ln>
            <a:noFill/>
          </a:ln>
          <a:effectLst>
            <a:outerShdw dist="38160" dir="10800000" algn="ctr" rotWithShape="0">
              <a:srgbClr val="76756F">
                <a:alpha val="25041"/>
              </a:srgbClr>
            </a:outerShdw>
          </a:effectLst>
          <a:extLst>
            <a:ext uri="{91240B29-F687-4F45-9708-019B960494DF}">
              <a14:hiddenLine xmlns:a14="http://schemas.microsoft.com/office/drawing/2010/main" w="25560" cap="flat">
                <a:solidFill>
                  <a:srgbClr val="3465A4"/>
                </a:solidFill>
                <a:round/>
                <a:headEnd/>
                <a:tailEnd/>
              </a14:hiddenLine>
            </a:ext>
          </a:extLst>
        </p:spPr>
        <p:txBody>
          <a:bodyPr wrap="none" anchor="ctr"/>
          <a:lstStyle/>
          <a:p>
            <a:endParaRPr lang="zh-TW" altLang="en-US"/>
          </a:p>
        </p:txBody>
      </p:sp>
      <p:pic>
        <p:nvPicPr>
          <p:cNvPr id="2054" name="Picture 6"/>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286750" y="5953125"/>
            <a:ext cx="850900" cy="8921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55" name="Rectangle 7"/>
          <p:cNvSpPr>
            <a:spLocks noChangeArrowheads="1"/>
          </p:cNvSpPr>
          <p:nvPr/>
        </p:nvSpPr>
        <p:spPr bwMode="auto">
          <a:xfrm>
            <a:off x="665163" y="1187450"/>
            <a:ext cx="415925" cy="468313"/>
          </a:xfrm>
          <a:prstGeom prst="rect">
            <a:avLst/>
          </a:prstGeom>
          <a:solidFill>
            <a:srgbClr val="800080"/>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56" name="Rectangle 8"/>
          <p:cNvSpPr>
            <a:spLocks noChangeArrowheads="1"/>
          </p:cNvSpPr>
          <p:nvPr/>
        </p:nvSpPr>
        <p:spPr bwMode="auto">
          <a:xfrm>
            <a:off x="541338" y="765175"/>
            <a:ext cx="431800" cy="468313"/>
          </a:xfrm>
          <a:prstGeom prst="rect">
            <a:avLst/>
          </a:prstGeom>
          <a:solidFill>
            <a:srgbClr val="C0504D"/>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57" name="Rectangle 9"/>
          <p:cNvSpPr>
            <a:spLocks noChangeArrowheads="1"/>
          </p:cNvSpPr>
          <p:nvPr/>
        </p:nvSpPr>
        <p:spPr bwMode="auto">
          <a:xfrm>
            <a:off x="923925" y="765175"/>
            <a:ext cx="322263" cy="468313"/>
          </a:xfrm>
          <a:prstGeom prst="rect">
            <a:avLst/>
          </a:prstGeom>
          <a:gradFill rotWithShape="0">
            <a:gsLst>
              <a:gs pos="0">
                <a:srgbClr val="FFFFFF"/>
              </a:gs>
              <a:gs pos="100000">
                <a:srgbClr val="C0504D"/>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58" name="Rectangle 10"/>
          <p:cNvSpPr>
            <a:spLocks noChangeArrowheads="1"/>
          </p:cNvSpPr>
          <p:nvPr/>
        </p:nvSpPr>
        <p:spPr bwMode="auto">
          <a:xfrm>
            <a:off x="1023938" y="1150938"/>
            <a:ext cx="361950" cy="468312"/>
          </a:xfrm>
          <a:prstGeom prst="rect">
            <a:avLst/>
          </a:prstGeom>
          <a:gradFill rotWithShape="0">
            <a:gsLst>
              <a:gs pos="0">
                <a:srgbClr val="FFFFFF"/>
              </a:gs>
              <a:gs pos="100000">
                <a:srgbClr val="800080"/>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59" name="Rectangle 11"/>
          <p:cNvSpPr>
            <a:spLocks noChangeArrowheads="1"/>
          </p:cNvSpPr>
          <p:nvPr/>
        </p:nvSpPr>
        <p:spPr bwMode="auto">
          <a:xfrm>
            <a:off x="250825" y="1114425"/>
            <a:ext cx="554038" cy="415925"/>
          </a:xfrm>
          <a:prstGeom prst="rect">
            <a:avLst/>
          </a:prstGeom>
          <a:gradFill rotWithShape="0">
            <a:gsLst>
              <a:gs pos="0">
                <a:srgbClr val="0000FF"/>
              </a:gs>
              <a:gs pos="100000">
                <a:srgbClr val="FFFFFF"/>
              </a:gs>
            </a:gsLst>
            <a:lin ang="81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60" name="Rectangle 12"/>
          <p:cNvSpPr>
            <a:spLocks noChangeArrowheads="1"/>
          </p:cNvSpPr>
          <p:nvPr/>
        </p:nvSpPr>
        <p:spPr bwMode="auto">
          <a:xfrm>
            <a:off x="539750" y="1484313"/>
            <a:ext cx="8220075" cy="25400"/>
          </a:xfrm>
          <a:prstGeom prst="rect">
            <a:avLst/>
          </a:prstGeom>
          <a:gradFill rotWithShape="0">
            <a:gsLst>
              <a:gs pos="0">
                <a:srgbClr val="FFFFFF"/>
              </a:gs>
              <a:gs pos="100000">
                <a:srgbClr val="EEECE1"/>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61" name="Rectangle 13"/>
          <p:cNvSpPr>
            <a:spLocks noChangeArrowheads="1"/>
          </p:cNvSpPr>
          <p:nvPr/>
        </p:nvSpPr>
        <p:spPr bwMode="auto">
          <a:xfrm>
            <a:off x="900113" y="765175"/>
            <a:ext cx="25400" cy="1046163"/>
          </a:xfrm>
          <a:prstGeom prst="rect">
            <a:avLst/>
          </a:prstGeom>
          <a:solidFill>
            <a:srgbClr val="EEECE1"/>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2062" name="Rectangle 14"/>
          <p:cNvSpPr>
            <a:spLocks noGrp="1" noChangeArrowheads="1"/>
          </p:cNvSpPr>
          <p:nvPr>
            <p:ph type="title"/>
          </p:nvPr>
        </p:nvSpPr>
        <p:spPr bwMode="auto">
          <a:xfrm>
            <a:off x="457200" y="273050"/>
            <a:ext cx="8228013"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zh-TW" altLang="en-GB" smtClean="0"/>
              <a:t>請按此一下，以編輯題名文字格式。</a:t>
            </a:r>
          </a:p>
        </p:txBody>
      </p:sp>
      <p:sp>
        <p:nvSpPr>
          <p:cNvPr id="2063" name="Rectangle 15"/>
          <p:cNvSpPr>
            <a:spLocks noGrp="1" noChangeArrowheads="1"/>
          </p:cNvSpPr>
          <p:nvPr>
            <p:ph type="body" idx="1"/>
          </p:nvPr>
        </p:nvSpPr>
        <p:spPr bwMode="auto">
          <a:xfrm>
            <a:off x="457200" y="1604963"/>
            <a:ext cx="8228013" cy="3975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8448" rIns="0" bIns="0" numCol="1" anchor="t" anchorCtr="0" compatLnSpc="1">
            <a:prstTxWarp prst="textNoShape">
              <a:avLst/>
            </a:prstTxWarp>
          </a:bodyPr>
          <a:lstStyle/>
          <a:p>
            <a:pPr lvl="0"/>
            <a:r>
              <a:rPr lang="zh-TW" altLang="en-GB" smtClean="0"/>
              <a:t>請按此一下，以編輯大綱文字格式。</a:t>
            </a:r>
          </a:p>
          <a:p>
            <a:pPr lvl="1"/>
            <a:r>
              <a:rPr lang="zh-TW" altLang="en-GB" smtClean="0"/>
              <a:t>第二個大綱層次</a:t>
            </a:r>
          </a:p>
          <a:p>
            <a:pPr lvl="2"/>
            <a:r>
              <a:rPr lang="zh-TW" altLang="en-GB" smtClean="0"/>
              <a:t>第三個大綱層次</a:t>
            </a:r>
          </a:p>
          <a:p>
            <a:pPr lvl="3"/>
            <a:r>
              <a:rPr lang="zh-TW" altLang="en-GB" smtClean="0"/>
              <a:t>第四個大綱層次</a:t>
            </a:r>
          </a:p>
          <a:p>
            <a:pPr lvl="4"/>
            <a:r>
              <a:rPr lang="zh-TW" altLang="en-GB" smtClean="0"/>
              <a:t>第五個大綱層次</a:t>
            </a:r>
          </a:p>
          <a:p>
            <a:pPr lvl="4"/>
            <a:r>
              <a:rPr lang="zh-TW" altLang="en-GB" smtClean="0"/>
              <a:t>第六個大綱層次</a:t>
            </a:r>
          </a:p>
          <a:p>
            <a:pPr lvl="4"/>
            <a:r>
              <a:rPr lang="zh-TW" altLang="en-GB" smtClean="0"/>
              <a:t>第七個大綱層次</a:t>
            </a:r>
          </a:p>
        </p:txBody>
      </p:sp>
    </p:spTree>
    <p:extLst>
      <p:ext uri="{BB962C8B-B14F-4D97-AF65-F5344CB8AC3E}">
        <p14:creationId xmlns:p14="http://schemas.microsoft.com/office/powerpoint/2010/main" val="168233944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marL="742950" indent="-28575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2pPr>
      <a:lvl3pPr marL="11430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3pPr>
      <a:lvl4pPr marL="16002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4pPr>
      <a:lvl5pPr marL="20574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5pPr>
      <a:lvl6pPr marL="25146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6pPr>
      <a:lvl7pPr marL="29718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7pPr>
      <a:lvl8pPr marL="34290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8pPr>
      <a:lvl9pPr marL="38862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9pPr>
    </p:titleStyle>
    <p:bodyStyle>
      <a:lvl1pPr marL="342900" indent="-342900" algn="l" defTabSz="449263" rtl="0" eaLnBrk="1" fontAlgn="base" hangingPunct="1">
        <a:lnSpc>
          <a:spcPct val="93000"/>
        </a:lnSpc>
        <a:spcBef>
          <a:spcPts val="1425"/>
        </a:spcBef>
        <a:spcAft>
          <a:spcPct val="0"/>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49263" rtl="0" eaLnBrk="1" fontAlgn="base" hangingPunct="1">
        <a:lnSpc>
          <a:spcPct val="93000"/>
        </a:lnSpc>
        <a:spcBef>
          <a:spcPts val="1138"/>
        </a:spcBef>
        <a:spcAft>
          <a:spcPct val="0"/>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49263" rtl="0" eaLnBrk="1" fontAlgn="base" hangingPunct="1">
        <a:lnSpc>
          <a:spcPct val="93000"/>
        </a:lnSpc>
        <a:spcBef>
          <a:spcPts val="850"/>
        </a:spcBef>
        <a:spcAft>
          <a:spcPct val="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49263" rtl="0" eaLnBrk="1" fontAlgn="base" hangingPunct="1">
        <a:lnSpc>
          <a:spcPct val="93000"/>
        </a:lnSpc>
        <a:spcBef>
          <a:spcPts val="575"/>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49263" rtl="0" eaLnBrk="1" fontAlgn="base" hangingPunct="1">
        <a:lnSpc>
          <a:spcPct val="93000"/>
        </a:lnSpc>
        <a:spcBef>
          <a:spcPts val="288"/>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3073" name="AutoShape 1"/>
          <p:cNvSpPr>
            <a:spLocks noChangeArrowheads="1"/>
          </p:cNvSpPr>
          <p:nvPr/>
        </p:nvSpPr>
        <p:spPr bwMode="auto">
          <a:xfrm>
            <a:off x="-815975" y="-815975"/>
            <a:ext cx="1633538" cy="1633538"/>
          </a:xfrm>
          <a:custGeom>
            <a:avLst/>
            <a:gdLst>
              <a:gd name="G0" fmla="+- 0 0 0"/>
              <a:gd name="G1" fmla="+- 38655 0 0"/>
              <a:gd name="G2" fmla="?: G1 0 38655"/>
              <a:gd name="G3" fmla="?: G0 0 G1"/>
              <a:gd name="G4" fmla="+- 0 0 5402120"/>
              <a:gd name="G5" fmla="+- 38655 0 5402120"/>
              <a:gd name="G6" fmla="?: G5 5402120 38655"/>
              <a:gd name="G7" fmla="?: G4 0 G5"/>
              <a:gd name="G8" fmla="+- G7 0 G3"/>
              <a:gd name="G9" fmla="+- G8 38656 0"/>
              <a:gd name="G10" fmla="+- G9 0 0"/>
              <a:gd name="G11" fmla="?: G8 G8 G10"/>
              <a:gd name="G12" fmla="*/ 4537 1 2"/>
              <a:gd name="G13" fmla="*/ 1 48365 11520"/>
              <a:gd name="G14" fmla="*/ G13 G3 1"/>
              <a:gd name="G15" fmla="*/ G14 1 52096"/>
              <a:gd name="G16" fmla="sin G12 G15"/>
              <a:gd name="G17" fmla="*/ 4537 1 2"/>
              <a:gd name="G18" fmla="*/ 1 48365 11520"/>
              <a:gd name="G19" fmla="*/ G18 G3 1"/>
              <a:gd name="G20" fmla="*/ G19 1 52096"/>
              <a:gd name="G21" fmla="cos G17 G20"/>
              <a:gd name="G22" fmla="at2 G21 G16"/>
              <a:gd name="G23" fmla="cos G12 G22"/>
              <a:gd name="G24" fmla="at2 G21 G16"/>
              <a:gd name="G25" fmla="sin G17 G24"/>
              <a:gd name="G26" fmla="*/ 4537 1 2"/>
              <a:gd name="G27" fmla="+- G26 G23 0"/>
              <a:gd name="G28" fmla="+- G27 0 0"/>
              <a:gd name="G29" fmla="*/ 4537 1 2"/>
              <a:gd name="G30" fmla="+- G29 G25 0"/>
              <a:gd name="G31" fmla="+- G30 0 0"/>
              <a:gd name="G32" fmla="*/ 1 48365 11520"/>
              <a:gd name="G33" fmla="*/ G32 G7 1"/>
              <a:gd name="G34" fmla="*/ G33 1 52096"/>
              <a:gd name="G35" fmla="sin G12 G34"/>
              <a:gd name="G36" fmla="*/ 1 48365 11520"/>
              <a:gd name="G37" fmla="*/ G36 G7 1"/>
              <a:gd name="G38" fmla="*/ G37 1 52096"/>
              <a:gd name="G39" fmla="cos G17 G38"/>
              <a:gd name="G40" fmla="at2 G39 G35"/>
              <a:gd name="G41" fmla="cos G12 G40"/>
              <a:gd name="G42" fmla="at2 G39 G35"/>
              <a:gd name="G43" fmla="sin G17 G42"/>
              <a:gd name="G44" fmla="+- G26 G41 0"/>
              <a:gd name="G45" fmla="+- G44 0 0"/>
              <a:gd name="G46" fmla="+- G29 G43 0"/>
              <a:gd name="G47" fmla="+- G46 0 0"/>
              <a:gd name="G48" fmla="*/ 1 48365 11520"/>
              <a:gd name="G49" fmla="*/ G48 13024 1"/>
              <a:gd name="G50" fmla="*/ G49 1 52096"/>
              <a:gd name="G51" fmla="cos G12 G50"/>
              <a:gd name="G52" fmla="*/ 1 48365 11520"/>
              <a:gd name="G53" fmla="*/ G52 13024 1"/>
              <a:gd name="G54" fmla="*/ G53 1 52096"/>
              <a:gd name="G55" fmla="sin G17 G54"/>
              <a:gd name="G56" fmla="+- G26 0 G51"/>
              <a:gd name="G57" fmla="+- G26 G51 0"/>
              <a:gd name="G58" fmla="+- G57 0 0"/>
              <a:gd name="G59" fmla="+- G29 0 G55"/>
              <a:gd name="G60" fmla="+- G29 G55 0"/>
              <a:gd name="G61" fmla="+- G60 0 0"/>
              <a:gd name="G62" fmla="+- 4537 0 0"/>
              <a:gd name="G63" fmla="+- 4537 0 0"/>
              <a:gd name="G64" fmla="*/ G3 1 60000"/>
              <a:gd name="G65" fmla="*/ G11 1 60000"/>
            </a:gdLst>
            <a:ahLst/>
            <a:cxnLst>
              <a:cxn ang="0">
                <a:pos x="r" y="vc"/>
              </a:cxn>
              <a:cxn ang="5400000">
                <a:pos x="hc" y="b"/>
              </a:cxn>
              <a:cxn ang="10800000">
                <a:pos x="l" y="vc"/>
              </a:cxn>
              <a:cxn ang="16200000">
                <a:pos x="hc" y="t"/>
              </a:cxn>
            </a:cxnLst>
            <a:rect l="0" t="0" r="0" b="0"/>
            <a:pathLst>
              <a:path>
                <a:moveTo>
                  <a:pt x="4538" y="2269"/>
                </a:moveTo>
                <a:lnTo>
                  <a:pt x="2269" y="2269"/>
                </a:lnTo>
                <a:lnTo>
                  <a:pt x="1" y="-89"/>
                </a:lnTo>
                <a:close/>
              </a:path>
            </a:pathLst>
          </a:custGeom>
          <a:solidFill>
            <a:srgbClr val="FEFCF7">
              <a:alpha val="32999"/>
            </a:srgbClr>
          </a:solidFill>
          <a:ln w="3240" cap="flat">
            <a:solidFill>
              <a:srgbClr val="D0CEBB"/>
            </a:solidFill>
            <a:round/>
            <a:headEnd/>
            <a:tailEnd/>
          </a:ln>
          <a:effectLst>
            <a:outerShdw dist="25560" dir="5400000" algn="ctr" rotWithShape="0">
              <a:srgbClr val="000000">
                <a:alpha val="44031"/>
              </a:srgbClr>
            </a:outerShdw>
          </a:effectLst>
        </p:spPr>
        <p:txBody>
          <a:bodyPr wrap="none" anchor="ctr"/>
          <a:lstStyle/>
          <a:p>
            <a:endParaRPr lang="zh-TW" altLang="en-US"/>
          </a:p>
        </p:txBody>
      </p:sp>
      <p:sp>
        <p:nvSpPr>
          <p:cNvPr id="3074" name="AutoShape 2"/>
          <p:cNvSpPr>
            <a:spLocks noChangeArrowheads="1"/>
          </p:cNvSpPr>
          <p:nvPr/>
        </p:nvSpPr>
        <p:spPr bwMode="auto">
          <a:xfrm>
            <a:off x="168275" y="20638"/>
            <a:ext cx="1697038" cy="1697037"/>
          </a:xfrm>
          <a:custGeom>
            <a:avLst/>
            <a:gdLst>
              <a:gd name="G0" fmla="*/ 4713 1 2"/>
              <a:gd name="G1" fmla="*/ 1 48365 11520"/>
              <a:gd name="G2" fmla="*/ G1 13024 1"/>
              <a:gd name="G3" fmla="*/ G2 1 52096"/>
              <a:gd name="G4" fmla="cos G0 G3"/>
              <a:gd name="G5" fmla="*/ 4713 1 2"/>
              <a:gd name="G6" fmla="*/ 1 48365 11520"/>
              <a:gd name="G7" fmla="*/ G6 13024 1"/>
              <a:gd name="G8" fmla="*/ G7 1 52096"/>
              <a:gd name="G9" fmla="sin G5 G8"/>
              <a:gd name="G10" fmla="*/ 4713 1 2"/>
              <a:gd name="G11" fmla="+- G10 0 G4"/>
              <a:gd name="G12" fmla="+- G10 G4 0"/>
              <a:gd name="G13" fmla="+- G12 0 0"/>
              <a:gd name="G14" fmla="*/ 4713 1 2"/>
              <a:gd name="G15" fmla="+- G14 0 G9"/>
              <a:gd name="G16" fmla="+- G14 G9 0"/>
              <a:gd name="G17" fmla="+- G16 0 0"/>
              <a:gd name="G18" fmla="+- 4713 0 0"/>
              <a:gd name="G19" fmla="+- 4713 0 0"/>
              <a:gd name="G20" fmla="+- 180 0 0"/>
              <a:gd name="G21" fmla="+- 90 0 0"/>
              <a:gd name="G22" fmla="+- 270 0 0"/>
              <a:gd name="G23" fmla="+- 90 0 0"/>
              <a:gd name="G24" fmla="+- 0 0 0"/>
              <a:gd name="G25" fmla="+- 90 0 0"/>
              <a:gd name="G26" fmla="+- 90 0 0"/>
              <a:gd name="G27" fmla="+- 90 0 0"/>
            </a:gdLst>
            <a:ahLst/>
            <a:cxnLst>
              <a:cxn ang="0">
                <a:pos x="r" y="vc"/>
              </a:cxn>
              <a:cxn ang="5400000">
                <a:pos x="hc" y="b"/>
              </a:cxn>
              <a:cxn ang="10800000">
                <a:pos x="l" y="vc"/>
              </a:cxn>
              <a:cxn ang="16200000">
                <a:pos x="hc" y="t"/>
              </a:cxn>
            </a:cxnLst>
            <a:rect l="0" t="0" r="0" b="0"/>
            <a:pathLst>
              <a:path>
                <a:moveTo>
                  <a:pt x="0" y="2357"/>
                </a:moveTo>
                <a:lnTo>
                  <a:pt x="2357" y="2357"/>
                </a:lnTo>
                <a:lnTo>
                  <a:pt x="180" y="90"/>
                </a:lnTo>
                <a:lnTo>
                  <a:pt x="2357" y="2357"/>
                </a:lnTo>
                <a:lnTo>
                  <a:pt x="270" y="90"/>
                </a:lnTo>
                <a:close/>
              </a:path>
            </a:pathLst>
          </a:custGeom>
          <a:noFill/>
          <a:ln w="27360" cap="flat">
            <a:solidFill>
              <a:srgbClr val="FDF9EC"/>
            </a:solidFill>
            <a:round/>
            <a:headEnd/>
            <a:tailEnd/>
          </a:ln>
          <a:effectLst>
            <a:outerShdw dist="25560" dir="5400000" algn="ctr" rotWithShape="0">
              <a:srgbClr val="B2B0A4">
                <a:alpha val="85008"/>
              </a:srgbClr>
            </a:outerShdw>
          </a:effectLst>
          <a:extLst>
            <a:ext uri="{909E8E84-426E-40DD-AFC4-6F175D3DCCD1}">
              <a14:hiddenFill xmlns:a14="http://schemas.microsoft.com/office/drawing/2010/main">
                <a:solidFill>
                  <a:srgbClr val="FFFFFF"/>
                </a:solidFill>
              </a14:hiddenFill>
            </a:ext>
          </a:extLst>
        </p:spPr>
        <p:txBody>
          <a:bodyPr wrap="none" anchor="ctr"/>
          <a:lstStyle/>
          <a:p>
            <a:endParaRPr lang="zh-TW" altLang="en-US"/>
          </a:p>
        </p:txBody>
      </p:sp>
      <p:sp>
        <p:nvSpPr>
          <p:cNvPr id="3075" name="AutoShape 3"/>
          <p:cNvSpPr>
            <a:spLocks noChangeArrowheads="1"/>
          </p:cNvSpPr>
          <p:nvPr/>
        </p:nvSpPr>
        <p:spPr bwMode="auto">
          <a:xfrm rot="2340000">
            <a:off x="182563" y="1049338"/>
            <a:ext cx="1119187" cy="1096962"/>
          </a:xfrm>
          <a:custGeom>
            <a:avLst/>
            <a:gdLst>
              <a:gd name="G0" fmla="+- 0 0 13356"/>
              <a:gd name="G1" fmla="+- 50000 0 13356"/>
              <a:gd name="G2" fmla="?: G1 13356 50000"/>
              <a:gd name="G3" fmla="?: G0 0 G1"/>
              <a:gd name="G4" fmla="min 3112 3048"/>
              <a:gd name="G5" fmla="*/ G4 G3 1"/>
              <a:gd name="G6" fmla="*/ G5 1 34464"/>
              <a:gd name="G7" fmla="*/ 3112 1 2"/>
              <a:gd name="G8" fmla="+- G7 0 G6"/>
              <a:gd name="G9" fmla="*/ 3048 1 2"/>
              <a:gd name="G10" fmla="+- G9 0 G6"/>
              <a:gd name="G11" fmla="*/ 1 48365 11520"/>
              <a:gd name="G12" fmla="*/ G11 13024 1"/>
              <a:gd name="G13" fmla="*/ G12 1 52096"/>
              <a:gd name="G14" fmla="cos G7 G13"/>
              <a:gd name="G15" fmla="*/ 1 48365 11520"/>
              <a:gd name="G16" fmla="*/ G15 13024 1"/>
              <a:gd name="G17" fmla="*/ G16 1 52096"/>
              <a:gd name="G18" fmla="sin G9 G17"/>
              <a:gd name="G19" fmla="*/ 3112 1 2"/>
              <a:gd name="G20" fmla="+- G19 0 G14"/>
              <a:gd name="G21" fmla="+- G19 G14 0"/>
              <a:gd name="G22" fmla="+- G21 0 0"/>
              <a:gd name="G23" fmla="*/ 3048 1 2"/>
              <a:gd name="G24" fmla="+- G23 0 G18"/>
              <a:gd name="G25" fmla="+- G23 G18 0"/>
              <a:gd name="G26" fmla="+- G25 0 0"/>
              <a:gd name="G27" fmla="+- 3048 0 0"/>
              <a:gd name="G28" fmla="+- 3112 0 0"/>
              <a:gd name="G29" fmla="+- 180 0 0"/>
              <a:gd name="G30" fmla="+- 90 0 0"/>
              <a:gd name="G31" fmla="+- 270 0 0"/>
              <a:gd name="G32" fmla="+- 90 0 0"/>
              <a:gd name="G33" fmla="+- 0 0 0"/>
              <a:gd name="G34" fmla="+- 90 0 0"/>
              <a:gd name="G35" fmla="+- 90 0 0"/>
              <a:gd name="G36" fmla="+- 90 0 0"/>
              <a:gd name="G37" fmla="+- 180 0 0"/>
              <a:gd name="G38" fmla="+- 65446 0 0"/>
              <a:gd name="G39" fmla="+- 90 0 0"/>
              <a:gd name="G40" fmla="+- 65446 0 0"/>
              <a:gd name="G41" fmla="+- 0 0 0"/>
              <a:gd name="G42" fmla="+- 65446 0 0"/>
              <a:gd name="G43" fmla="+- 270 0 0"/>
              <a:gd name="G44" fmla="+- 65446 0 0"/>
            </a:gdLst>
            <a:ahLst/>
            <a:cxnLst>
              <a:cxn ang="0">
                <a:pos x="r" y="vc"/>
              </a:cxn>
              <a:cxn ang="5400000">
                <a:pos x="hc" y="b"/>
              </a:cxn>
              <a:cxn ang="10800000">
                <a:pos x="l" y="vc"/>
              </a:cxn>
              <a:cxn ang="16200000">
                <a:pos x="hc" y="t"/>
              </a:cxn>
            </a:cxnLst>
            <a:rect l="0" t="0" r="0" b="0"/>
            <a:pathLst>
              <a:path>
                <a:moveTo>
                  <a:pt x="0" y="1524"/>
                </a:moveTo>
                <a:lnTo>
                  <a:pt x="1556" y="1524"/>
                </a:lnTo>
                <a:lnTo>
                  <a:pt x="180" y="90"/>
                </a:lnTo>
                <a:lnTo>
                  <a:pt x="1556" y="1524"/>
                </a:lnTo>
                <a:lnTo>
                  <a:pt x="270" y="90"/>
                </a:lnTo>
                <a:close/>
                <a:moveTo>
                  <a:pt x="1556" y="1524"/>
                </a:moveTo>
                <a:lnTo>
                  <a:pt x="0" y="90"/>
                </a:lnTo>
                <a:lnTo>
                  <a:pt x="1556" y="1524"/>
                </a:lnTo>
                <a:lnTo>
                  <a:pt x="90" y="90"/>
                </a:lnTo>
                <a:lnTo>
                  <a:pt x="3241" y="1524"/>
                </a:lnTo>
                <a:close/>
              </a:path>
            </a:pathLst>
          </a:custGeom>
          <a:gradFill rotWithShape="0">
            <a:gsLst>
              <a:gs pos="0">
                <a:srgbClr val="E2DBB6"/>
              </a:gs>
              <a:gs pos="100000">
                <a:srgbClr val="FDFDFA"/>
              </a:gs>
            </a:gsLst>
            <a:lin ang="10800000" scaled="1"/>
          </a:gradFill>
          <a:ln w="7200" cap="flat">
            <a:solidFill>
              <a:srgbClr val="C4C0AE"/>
            </a:solidFill>
            <a:round/>
            <a:headEnd/>
            <a:tailEnd/>
          </a:ln>
          <a:effectLst>
            <a:outerShdw dist="14409" dir="4620323" algn="ctr" rotWithShape="0">
              <a:srgbClr val="5A574F">
                <a:alpha val="35036"/>
              </a:srgbClr>
            </a:outerShdw>
          </a:effectLst>
        </p:spPr>
        <p:txBody>
          <a:bodyPr wrap="none" anchor="ctr"/>
          <a:lstStyle/>
          <a:p>
            <a:endParaRPr lang="zh-TW" altLang="en-US"/>
          </a:p>
        </p:txBody>
      </p:sp>
      <p:sp>
        <p:nvSpPr>
          <p:cNvPr id="3076" name="Rectangle 4"/>
          <p:cNvSpPr>
            <a:spLocks noChangeArrowheads="1"/>
          </p:cNvSpPr>
          <p:nvPr/>
        </p:nvSpPr>
        <p:spPr bwMode="auto">
          <a:xfrm>
            <a:off x="1012825" y="0"/>
            <a:ext cx="8124825" cy="6851650"/>
          </a:xfrm>
          <a:prstGeom prst="rect">
            <a:avLst/>
          </a:prstGeom>
          <a:solidFill>
            <a:srgbClr val="FFFFFF"/>
          </a:solidFill>
          <a:ln>
            <a:noFill/>
          </a:ln>
          <a:effectLst>
            <a:outerShdw dist="25560" dir="5400000" algn="ctr" rotWithShape="0">
              <a:srgbClr val="000000">
                <a:alpha val="44031"/>
              </a:srgbClr>
            </a:outerShdw>
          </a:effectLst>
          <a:extLst>
            <a:ext uri="{91240B29-F687-4F45-9708-019B960494DF}">
              <a14:hiddenLine xmlns:a14="http://schemas.microsoft.com/office/drawing/2010/main" w="25560" cap="flat">
                <a:solidFill>
                  <a:srgbClr val="3465A4"/>
                </a:solidFill>
                <a:round/>
                <a:headEnd/>
                <a:tailEnd/>
              </a14:hiddenLine>
            </a:ext>
          </a:extLst>
        </p:spPr>
        <p:txBody>
          <a:bodyPr wrap="none" anchor="ctr"/>
          <a:lstStyle/>
          <a:p>
            <a:endParaRPr lang="zh-TW" altLang="en-US"/>
          </a:p>
        </p:txBody>
      </p:sp>
      <p:sp>
        <p:nvSpPr>
          <p:cNvPr id="3077" name="Rectangle 5"/>
          <p:cNvSpPr>
            <a:spLocks noChangeArrowheads="1"/>
          </p:cNvSpPr>
          <p:nvPr/>
        </p:nvSpPr>
        <p:spPr bwMode="auto">
          <a:xfrm>
            <a:off x="1014413" y="0"/>
            <a:ext cx="66675" cy="6851650"/>
          </a:xfrm>
          <a:prstGeom prst="rect">
            <a:avLst/>
          </a:prstGeom>
          <a:solidFill>
            <a:srgbClr val="FFFFFF"/>
          </a:solidFill>
          <a:ln>
            <a:noFill/>
          </a:ln>
          <a:effectLst>
            <a:outerShdw dist="38160" dir="10800000" algn="ctr" rotWithShape="0">
              <a:srgbClr val="76756F">
                <a:alpha val="25041"/>
              </a:srgbClr>
            </a:outerShdw>
          </a:effectLst>
          <a:extLst>
            <a:ext uri="{91240B29-F687-4F45-9708-019B960494DF}">
              <a14:hiddenLine xmlns:a14="http://schemas.microsoft.com/office/drawing/2010/main" w="25560" cap="flat">
                <a:solidFill>
                  <a:srgbClr val="3465A4"/>
                </a:solidFill>
                <a:round/>
                <a:headEnd/>
                <a:tailEnd/>
              </a14:hiddenLine>
            </a:ext>
          </a:extLst>
        </p:spPr>
        <p:txBody>
          <a:bodyPr wrap="none" anchor="ctr"/>
          <a:lstStyle/>
          <a:p>
            <a:endParaRPr lang="zh-TW" altLang="en-US"/>
          </a:p>
        </p:txBody>
      </p:sp>
      <p:pic>
        <p:nvPicPr>
          <p:cNvPr id="3078" name="Picture 6"/>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286750" y="5953125"/>
            <a:ext cx="850900" cy="8921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9" name="Rectangle 7"/>
          <p:cNvSpPr>
            <a:spLocks noChangeArrowheads="1"/>
          </p:cNvSpPr>
          <p:nvPr/>
        </p:nvSpPr>
        <p:spPr bwMode="auto">
          <a:xfrm>
            <a:off x="665163" y="1187450"/>
            <a:ext cx="415925" cy="468313"/>
          </a:xfrm>
          <a:prstGeom prst="rect">
            <a:avLst/>
          </a:prstGeom>
          <a:solidFill>
            <a:srgbClr val="800080"/>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3080" name="Rectangle 8"/>
          <p:cNvSpPr>
            <a:spLocks noChangeArrowheads="1"/>
          </p:cNvSpPr>
          <p:nvPr/>
        </p:nvSpPr>
        <p:spPr bwMode="auto">
          <a:xfrm>
            <a:off x="541338" y="765175"/>
            <a:ext cx="431800" cy="468313"/>
          </a:xfrm>
          <a:prstGeom prst="rect">
            <a:avLst/>
          </a:prstGeom>
          <a:solidFill>
            <a:srgbClr val="C0504D"/>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3081" name="Rectangle 9"/>
          <p:cNvSpPr>
            <a:spLocks noChangeArrowheads="1"/>
          </p:cNvSpPr>
          <p:nvPr/>
        </p:nvSpPr>
        <p:spPr bwMode="auto">
          <a:xfrm>
            <a:off x="923925" y="765175"/>
            <a:ext cx="322263" cy="468313"/>
          </a:xfrm>
          <a:prstGeom prst="rect">
            <a:avLst/>
          </a:prstGeom>
          <a:gradFill rotWithShape="0">
            <a:gsLst>
              <a:gs pos="0">
                <a:srgbClr val="FFFFFF"/>
              </a:gs>
              <a:gs pos="100000">
                <a:srgbClr val="C0504D"/>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3082" name="Rectangle 10"/>
          <p:cNvSpPr>
            <a:spLocks noChangeArrowheads="1"/>
          </p:cNvSpPr>
          <p:nvPr/>
        </p:nvSpPr>
        <p:spPr bwMode="auto">
          <a:xfrm>
            <a:off x="1023938" y="1150938"/>
            <a:ext cx="361950" cy="468312"/>
          </a:xfrm>
          <a:prstGeom prst="rect">
            <a:avLst/>
          </a:prstGeom>
          <a:gradFill rotWithShape="0">
            <a:gsLst>
              <a:gs pos="0">
                <a:srgbClr val="FFFFFF"/>
              </a:gs>
              <a:gs pos="100000">
                <a:srgbClr val="800080"/>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3083" name="Rectangle 11"/>
          <p:cNvSpPr>
            <a:spLocks noChangeArrowheads="1"/>
          </p:cNvSpPr>
          <p:nvPr/>
        </p:nvSpPr>
        <p:spPr bwMode="auto">
          <a:xfrm>
            <a:off x="250825" y="1114425"/>
            <a:ext cx="554038" cy="415925"/>
          </a:xfrm>
          <a:prstGeom prst="rect">
            <a:avLst/>
          </a:prstGeom>
          <a:gradFill rotWithShape="0">
            <a:gsLst>
              <a:gs pos="0">
                <a:srgbClr val="0000FF"/>
              </a:gs>
              <a:gs pos="100000">
                <a:srgbClr val="FFFFFF"/>
              </a:gs>
            </a:gsLst>
            <a:lin ang="81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3084" name="Rectangle 12"/>
          <p:cNvSpPr>
            <a:spLocks noChangeArrowheads="1"/>
          </p:cNvSpPr>
          <p:nvPr/>
        </p:nvSpPr>
        <p:spPr bwMode="auto">
          <a:xfrm>
            <a:off x="539750" y="1484313"/>
            <a:ext cx="8220075" cy="25400"/>
          </a:xfrm>
          <a:prstGeom prst="rect">
            <a:avLst/>
          </a:prstGeom>
          <a:gradFill rotWithShape="0">
            <a:gsLst>
              <a:gs pos="0">
                <a:srgbClr val="FFFFFF"/>
              </a:gs>
              <a:gs pos="100000">
                <a:srgbClr val="EEECE1"/>
              </a:gs>
            </a:gsLst>
            <a:lin ang="10800000" scaled="1"/>
          </a:gra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3085" name="Rectangle 13"/>
          <p:cNvSpPr>
            <a:spLocks noChangeArrowheads="1"/>
          </p:cNvSpPr>
          <p:nvPr/>
        </p:nvSpPr>
        <p:spPr bwMode="auto">
          <a:xfrm>
            <a:off x="900113" y="765175"/>
            <a:ext cx="25400" cy="1046163"/>
          </a:xfrm>
          <a:prstGeom prst="rect">
            <a:avLst/>
          </a:prstGeom>
          <a:solidFill>
            <a:srgbClr val="EEECE1"/>
          </a:solidFill>
          <a:ln>
            <a:noFill/>
          </a:ln>
          <a:effectLst/>
          <a:extLs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3086" name="Rectangle 14"/>
          <p:cNvSpPr>
            <a:spLocks noGrp="1" noChangeArrowheads="1"/>
          </p:cNvSpPr>
          <p:nvPr>
            <p:ph type="title"/>
          </p:nvPr>
        </p:nvSpPr>
        <p:spPr bwMode="auto">
          <a:xfrm>
            <a:off x="1435100" y="274638"/>
            <a:ext cx="7491413" cy="11350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zh-TW" altLang="en-GB" smtClean="0"/>
              <a:t>請按此一下，以編輯題名文字格式。</a:t>
            </a:r>
          </a:p>
        </p:txBody>
      </p:sp>
      <p:sp>
        <p:nvSpPr>
          <p:cNvPr id="3087" name="Rectangle 15"/>
          <p:cNvSpPr>
            <a:spLocks noGrp="1" noChangeArrowheads="1"/>
          </p:cNvSpPr>
          <p:nvPr>
            <p:ph type="body" idx="1"/>
          </p:nvPr>
        </p:nvSpPr>
        <p:spPr bwMode="auto">
          <a:xfrm>
            <a:off x="457200" y="1604963"/>
            <a:ext cx="8228013" cy="3975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8448" rIns="0" bIns="0" numCol="1" anchor="t" anchorCtr="0" compatLnSpc="1">
            <a:prstTxWarp prst="textNoShape">
              <a:avLst/>
            </a:prstTxWarp>
          </a:bodyPr>
          <a:lstStyle/>
          <a:p>
            <a:pPr lvl="0"/>
            <a:r>
              <a:rPr lang="zh-TW" altLang="en-GB" smtClean="0"/>
              <a:t>請按此一下，以編輯大綱文字格式。</a:t>
            </a:r>
          </a:p>
          <a:p>
            <a:pPr lvl="1"/>
            <a:r>
              <a:rPr lang="zh-TW" altLang="en-GB" smtClean="0"/>
              <a:t>第二個大綱層次</a:t>
            </a:r>
          </a:p>
          <a:p>
            <a:pPr lvl="2"/>
            <a:r>
              <a:rPr lang="zh-TW" altLang="en-GB" smtClean="0"/>
              <a:t>第三個大綱層次</a:t>
            </a:r>
          </a:p>
          <a:p>
            <a:pPr lvl="3"/>
            <a:r>
              <a:rPr lang="zh-TW" altLang="en-GB" smtClean="0"/>
              <a:t>第四個大綱層次</a:t>
            </a:r>
          </a:p>
          <a:p>
            <a:pPr lvl="4"/>
            <a:r>
              <a:rPr lang="zh-TW" altLang="en-GB" smtClean="0"/>
              <a:t>第五個大綱層次</a:t>
            </a:r>
          </a:p>
          <a:p>
            <a:pPr lvl="4"/>
            <a:r>
              <a:rPr lang="zh-TW" altLang="en-GB" smtClean="0"/>
              <a:t>第六個大綱層次</a:t>
            </a:r>
          </a:p>
          <a:p>
            <a:pPr lvl="4"/>
            <a:r>
              <a:rPr lang="zh-TW" altLang="en-GB" smtClean="0"/>
              <a:t>第七個大綱層次</a:t>
            </a:r>
          </a:p>
        </p:txBody>
      </p:sp>
    </p:spTree>
    <p:extLst>
      <p:ext uri="{BB962C8B-B14F-4D97-AF65-F5344CB8AC3E}">
        <p14:creationId xmlns:p14="http://schemas.microsoft.com/office/powerpoint/2010/main" val="315476205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marL="742950" indent="-28575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2pPr>
      <a:lvl3pPr marL="11430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3pPr>
      <a:lvl4pPr marL="16002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4pPr>
      <a:lvl5pPr marL="20574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5pPr>
      <a:lvl6pPr marL="25146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6pPr>
      <a:lvl7pPr marL="29718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7pPr>
      <a:lvl8pPr marL="34290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8pPr>
      <a:lvl9pPr marL="3886200" indent="-228600" algn="ctr" defTabSz="449263" rtl="0" eaLnBrk="1" fontAlgn="base" hangingPunct="1">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panose="020B0604020202020204" pitchFamily="34" charset="0"/>
          <a:ea typeface="微軟正黑體" panose="020B0604030504040204" pitchFamily="34" charset="-120"/>
        </a:defRPr>
      </a:lvl9pPr>
    </p:titleStyle>
    <p:bodyStyle>
      <a:lvl1pPr marL="342900" indent="-342900" algn="l" defTabSz="449263" rtl="0" eaLnBrk="1" fontAlgn="base" hangingPunct="1">
        <a:lnSpc>
          <a:spcPct val="93000"/>
        </a:lnSpc>
        <a:spcBef>
          <a:spcPts val="1425"/>
        </a:spcBef>
        <a:spcAft>
          <a:spcPct val="0"/>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49263" rtl="0" eaLnBrk="1" fontAlgn="base" hangingPunct="1">
        <a:lnSpc>
          <a:spcPct val="93000"/>
        </a:lnSpc>
        <a:spcBef>
          <a:spcPts val="1138"/>
        </a:spcBef>
        <a:spcAft>
          <a:spcPct val="0"/>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49263" rtl="0" eaLnBrk="1" fontAlgn="base" hangingPunct="1">
        <a:lnSpc>
          <a:spcPct val="93000"/>
        </a:lnSpc>
        <a:spcBef>
          <a:spcPts val="850"/>
        </a:spcBef>
        <a:spcAft>
          <a:spcPct val="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49263" rtl="0" eaLnBrk="1" fontAlgn="base" hangingPunct="1">
        <a:lnSpc>
          <a:spcPct val="93000"/>
        </a:lnSpc>
        <a:spcBef>
          <a:spcPts val="575"/>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49263" rtl="0" eaLnBrk="1" fontAlgn="base" hangingPunct="1">
        <a:lnSpc>
          <a:spcPct val="93000"/>
        </a:lnSpc>
        <a:spcBef>
          <a:spcPts val="288"/>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r>
              <a:rPr lang="en-US" altLang="zh-TW" dirty="0" smtClean="0"/>
              <a:t> </a:t>
            </a:r>
            <a:endParaRPr lang="zh-TW" altLang="en-US" dirty="0"/>
          </a:p>
        </p:txBody>
      </p:sp>
      <p:sp>
        <p:nvSpPr>
          <p:cNvPr id="3" name="副標題 2"/>
          <p:cNvSpPr>
            <a:spLocks noGrp="1"/>
          </p:cNvSpPr>
          <p:nvPr>
            <p:ph type="subTitle" idx="1"/>
          </p:nvPr>
        </p:nvSpPr>
        <p:spPr>
          <a:xfrm>
            <a:off x="1693333" y="3917244"/>
            <a:ext cx="6626577" cy="1320800"/>
          </a:xfrm>
        </p:spPr>
        <p:txBody>
          <a:bodyPr/>
          <a:lstStyle/>
          <a:p>
            <a:pPr hangingPunct="0">
              <a:lnSpc>
                <a:spcPct val="100000"/>
              </a:lnSpc>
              <a:spcBef>
                <a:spcPts val="143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pPr>
            <a:r>
              <a:rPr lang="zh-TW" altLang="en-US" sz="4000" b="1" dirty="0" smtClean="0">
                <a:solidFill>
                  <a:srgbClr val="0000CC"/>
                </a:solidFill>
                <a:latin typeface="標楷體" panose="03000509000000000000" pitchFamily="65" charset="-120"/>
                <a:ea typeface="標楷體" panose="03000509000000000000" pitchFamily="65" charset="-120"/>
              </a:rPr>
              <a:t>報告人</a:t>
            </a:r>
            <a:r>
              <a:rPr lang="en-US" altLang="zh-TW" sz="4000" b="1" dirty="0">
                <a:solidFill>
                  <a:srgbClr val="0000CC"/>
                </a:solidFill>
                <a:latin typeface="標楷體" panose="03000509000000000000" pitchFamily="65" charset="-120"/>
                <a:ea typeface="標楷體" panose="03000509000000000000" pitchFamily="65" charset="-120"/>
              </a:rPr>
              <a:t>:</a:t>
            </a:r>
            <a:r>
              <a:rPr lang="zh-TW" altLang="en-US" sz="4000" b="1" dirty="0">
                <a:solidFill>
                  <a:srgbClr val="0000CC"/>
                </a:solidFill>
                <a:latin typeface="標楷體" panose="03000509000000000000" pitchFamily="65" charset="-120"/>
                <a:ea typeface="標楷體" panose="03000509000000000000" pitchFamily="65" charset="-120"/>
              </a:rPr>
              <a:t>業務二組  張護民</a:t>
            </a:r>
          </a:p>
        </p:txBody>
      </p:sp>
      <p:sp>
        <p:nvSpPr>
          <p:cNvPr id="8" name="Rectangle 1"/>
          <p:cNvSpPr>
            <a:spLocks noChangeArrowheads="1"/>
          </p:cNvSpPr>
          <p:nvPr/>
        </p:nvSpPr>
        <p:spPr bwMode="auto">
          <a:xfrm>
            <a:off x="2167467" y="3429000"/>
            <a:ext cx="5599289" cy="2300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nchor="ctr"/>
          <a:lstStyle>
            <a:lvl1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9pPr>
          </a:lstStyle>
          <a:p>
            <a:pPr algn="ctr" eaLnBrk="1">
              <a:lnSpc>
                <a:spcPct val="100000"/>
              </a:lnSpc>
            </a:pPr>
            <a:r>
              <a:rPr lang="en-US" altLang="zh-TW" dirty="0" smtClean="0">
                <a:solidFill>
                  <a:srgbClr val="000000"/>
                </a:solidFill>
                <a:cs typeface="DejaVu Sans" panose="020B0603030804020204" pitchFamily="34" charset="0"/>
              </a:rPr>
              <a:t/>
            </a:r>
            <a:br>
              <a:rPr lang="en-US" altLang="zh-TW" dirty="0" smtClean="0">
                <a:solidFill>
                  <a:srgbClr val="000000"/>
                </a:solidFill>
                <a:cs typeface="DejaVu Sans" panose="020B0603030804020204" pitchFamily="34" charset="0"/>
              </a:rPr>
            </a:br>
            <a:endParaRPr lang="zh-TW" altLang="zh-TW" sz="4000" dirty="0">
              <a:solidFill>
                <a:srgbClr val="0000CC"/>
              </a:solidFill>
              <a:latin typeface="標楷體" panose="03000509000000000000" pitchFamily="65" charset="-120"/>
              <a:ea typeface="標楷體" panose="03000509000000000000" pitchFamily="65" charset="-120"/>
            </a:endParaRP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9238" cy="15525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3"/>
          <p:cNvSpPr>
            <a:spLocks noChangeArrowheads="1"/>
          </p:cNvSpPr>
          <p:nvPr/>
        </p:nvSpPr>
        <p:spPr bwMode="auto">
          <a:xfrm>
            <a:off x="395288" y="1844675"/>
            <a:ext cx="8348662" cy="858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 pos="8086725" algn="l"/>
              </a:tabLst>
              <a:defRPr>
                <a:solidFill>
                  <a:schemeClr val="tx1"/>
                </a:solidFill>
                <a:latin typeface="Arial" panose="020B0604020202020204" pitchFamily="34" charset="0"/>
                <a:ea typeface="微軟正黑體" panose="020B0604030504040204" pitchFamily="34" charset="-120"/>
              </a:defRPr>
            </a:lvl9pPr>
          </a:lstStyle>
          <a:p>
            <a:pPr algn="ctr" eaLnBrk="1">
              <a:lnSpc>
                <a:spcPct val="100000"/>
              </a:lnSpc>
              <a:spcBef>
                <a:spcPts val="1438"/>
              </a:spcBef>
            </a:pPr>
            <a:r>
              <a:rPr lang="en-US" altLang="zh-TW" sz="4600" b="1" dirty="0">
                <a:solidFill>
                  <a:srgbClr val="000000"/>
                </a:solidFill>
                <a:latin typeface="標楷體" panose="03000509000000000000" pitchFamily="65" charset="-120"/>
                <a:ea typeface="標楷體" panose="03000509000000000000" pitchFamily="65" charset="-120"/>
              </a:rPr>
              <a:t> </a:t>
            </a:r>
            <a:r>
              <a:rPr lang="zh-TW" altLang="zh-TW" sz="4600" b="1" dirty="0">
                <a:solidFill>
                  <a:srgbClr val="0000CC"/>
                </a:solidFill>
                <a:latin typeface="標楷體" panose="03000509000000000000" pitchFamily="65" charset="-120"/>
                <a:ea typeface="標楷體" panose="03000509000000000000" pitchFamily="65" charset="-120"/>
              </a:rPr>
              <a:t>戰略性高科技貨品</a:t>
            </a:r>
            <a:r>
              <a:rPr lang="en-US" altLang="zh-TW" sz="4600" b="1" dirty="0">
                <a:solidFill>
                  <a:srgbClr val="0000CC"/>
                </a:solidFill>
                <a:latin typeface="標楷體" panose="03000509000000000000" pitchFamily="65" charset="-120"/>
                <a:ea typeface="標楷體" panose="03000509000000000000" pitchFamily="65" charset="-120"/>
              </a:rPr>
              <a:t>(SHTC</a:t>
            </a:r>
            <a:r>
              <a:rPr lang="en-US" altLang="zh-TW" sz="4600" b="1" dirty="0" smtClean="0">
                <a:solidFill>
                  <a:srgbClr val="0000CC"/>
                </a:solidFill>
                <a:latin typeface="標楷體" panose="03000509000000000000" pitchFamily="65" charset="-120"/>
                <a:ea typeface="標楷體" panose="03000509000000000000" pitchFamily="65" charset="-120"/>
              </a:rPr>
              <a:t>)</a:t>
            </a:r>
          </a:p>
        </p:txBody>
      </p:sp>
      <p:sp>
        <p:nvSpPr>
          <p:cNvPr id="11" name="Rectangle 4"/>
          <p:cNvSpPr>
            <a:spLocks noChangeArrowheads="1"/>
          </p:cNvSpPr>
          <p:nvPr/>
        </p:nvSpPr>
        <p:spPr bwMode="auto">
          <a:xfrm>
            <a:off x="7572375" y="6286500"/>
            <a:ext cx="638175" cy="469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zh-TW" altLang="en-US"/>
          </a:p>
        </p:txBody>
      </p:sp>
    </p:spTree>
    <p:extLst>
      <p:ext uri="{BB962C8B-B14F-4D97-AF65-F5344CB8AC3E}">
        <p14:creationId xmlns:p14="http://schemas.microsoft.com/office/powerpoint/2010/main" val="14015554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CustomShape 1"/>
          <p:cNvSpPr/>
          <p:nvPr/>
        </p:nvSpPr>
        <p:spPr>
          <a:xfrm>
            <a:off x="1434960" y="272880"/>
            <a:ext cx="7491600" cy="113508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lstStyle/>
          <a:p>
            <a:r>
              <a:rPr lang="en-US" sz="6000" b="0" strike="noStrike" spc="-1" dirty="0">
                <a:solidFill>
                  <a:srgbClr val="0000CC"/>
                </a:solidFill>
                <a:uFill>
                  <a:solidFill>
                    <a:srgbClr val="FFFFFF"/>
                  </a:solidFill>
                </a:uFill>
                <a:latin typeface="標楷體"/>
                <a:ea typeface="標楷體"/>
              </a:rPr>
              <a:t> </a:t>
            </a:r>
            <a:r>
              <a:rPr lang="en-US" sz="4800" b="0" strike="noStrike" spc="-1" dirty="0" err="1">
                <a:solidFill>
                  <a:srgbClr val="0000CC"/>
                </a:solidFill>
                <a:uFill>
                  <a:solidFill>
                    <a:srgbClr val="FFFFFF"/>
                  </a:solidFill>
                </a:uFill>
                <a:latin typeface="標楷體"/>
                <a:ea typeface="標楷體"/>
              </a:rPr>
              <a:t>新聞分享</a:t>
            </a:r>
            <a:endParaRPr lang="en-US" sz="4800" b="0" strike="noStrike" spc="-1" dirty="0">
              <a:solidFill>
                <a:srgbClr val="000000"/>
              </a:solidFill>
              <a:uFill>
                <a:solidFill>
                  <a:srgbClr val="FFFFFF"/>
                </a:solidFill>
              </a:uFill>
              <a:latin typeface="Arial"/>
            </a:endParaRPr>
          </a:p>
        </p:txBody>
      </p:sp>
      <p:pic>
        <p:nvPicPr>
          <p:cNvPr id="105" name="圖片 104"/>
          <p:cNvPicPr/>
          <p:nvPr/>
        </p:nvPicPr>
        <p:blipFill>
          <a:blip r:embed="rId3"/>
          <a:stretch/>
        </p:blipFill>
        <p:spPr>
          <a:xfrm>
            <a:off x="1584000" y="1584000"/>
            <a:ext cx="6407640" cy="2879640"/>
          </a:xfrm>
          <a:prstGeom prst="rect">
            <a:avLst/>
          </a:prstGeom>
          <a:ln>
            <a:noFill/>
          </a:ln>
        </p:spPr>
      </p:pic>
      <p:sp>
        <p:nvSpPr>
          <p:cNvPr id="106" name="CustomShape 2"/>
          <p:cNvSpPr/>
          <p:nvPr/>
        </p:nvSpPr>
        <p:spPr>
          <a:xfrm>
            <a:off x="1656000" y="4464000"/>
            <a:ext cx="3095640" cy="287640"/>
          </a:xfrm>
          <a:prstGeom prst="rect">
            <a:avLst/>
          </a:prstGeom>
          <a:noFill/>
          <a:ln>
            <a:noFill/>
          </a:ln>
        </p:spPr>
        <p:style>
          <a:lnRef idx="0">
            <a:scrgbClr r="0" g="0" b="0"/>
          </a:lnRef>
          <a:fillRef idx="0">
            <a:scrgbClr r="0" g="0" b="0"/>
          </a:fillRef>
          <a:effectRef idx="0">
            <a:scrgbClr r="0" g="0" b="0"/>
          </a:effectRef>
          <a:fontRef idx="minor"/>
        </p:style>
        <p:txBody>
          <a:bodyPr wrap="none" lIns="90000" tIns="45000" rIns="90000" bIns="45000" anchor="ctr"/>
          <a:lstStyle/>
          <a:p>
            <a:pPr algn="ctr">
              <a:lnSpc>
                <a:spcPct val="100000"/>
              </a:lnSpc>
            </a:pPr>
            <a:r>
              <a:rPr lang="en-US" sz="1800" b="1" strike="noStrike" spc="-1">
                <a:solidFill>
                  <a:srgbClr val="0000CC"/>
                </a:solidFill>
                <a:uFill>
                  <a:solidFill>
                    <a:srgbClr val="FFFFFF"/>
                  </a:solidFill>
                </a:uFill>
                <a:latin typeface="標楷體"/>
                <a:ea typeface="標楷體"/>
              </a:rPr>
              <a:t>嚴厲的山姆大叔VS.中興通訊</a:t>
            </a:r>
            <a:endParaRPr lang="en-US" sz="1800" b="0" strike="noStrike" spc="-1">
              <a:solidFill>
                <a:srgbClr val="000000"/>
              </a:solidFill>
              <a:uFill>
                <a:solidFill>
                  <a:srgbClr val="FFFFFF"/>
                </a:solidFill>
              </a:uFill>
              <a:latin typeface="Arial"/>
            </a:endParaRPr>
          </a:p>
        </p:txBody>
      </p:sp>
      <p:sp>
        <p:nvSpPr>
          <p:cNvPr id="107" name="CustomShape 3"/>
          <p:cNvSpPr/>
          <p:nvPr/>
        </p:nvSpPr>
        <p:spPr>
          <a:xfrm>
            <a:off x="7128000" y="2412000"/>
            <a:ext cx="935640" cy="431640"/>
          </a:xfrm>
          <a:prstGeom prst="rect">
            <a:avLst/>
          </a:prstGeom>
          <a:noFill/>
          <a:ln>
            <a:noFill/>
          </a:ln>
        </p:spPr>
        <p:style>
          <a:lnRef idx="0">
            <a:scrgbClr r="0" g="0" b="0"/>
          </a:lnRef>
          <a:fillRef idx="0">
            <a:scrgbClr r="0" g="0" b="0"/>
          </a:fillRef>
          <a:effectRef idx="0">
            <a:scrgbClr r="0" g="0" b="0"/>
          </a:effectRef>
          <a:fontRef idx="minor"/>
        </p:style>
        <p:txBody>
          <a:bodyPr wrap="none" lIns="90000" tIns="45000" rIns="90000" bIns="45000" anchor="ctr"/>
          <a:lstStyle/>
          <a:p>
            <a:pPr algn="ctr">
              <a:lnSpc>
                <a:spcPct val="100000"/>
              </a:lnSpc>
            </a:pPr>
            <a:r>
              <a:rPr lang="en-US" sz="1600" b="0" i="1" strike="noStrike" spc="-1">
                <a:solidFill>
                  <a:srgbClr val="CC0000"/>
                </a:solidFill>
                <a:uFill>
                  <a:solidFill>
                    <a:srgbClr val="FFFFFF"/>
                  </a:solidFill>
                </a:uFill>
                <a:latin typeface="標楷體"/>
                <a:ea typeface="標楷體"/>
              </a:rPr>
              <a:t>to伊朗</a:t>
            </a:r>
            <a:endParaRPr lang="en-US" sz="1600" b="0" strike="noStrike" spc="-1">
              <a:solidFill>
                <a:srgbClr val="000000"/>
              </a:solidFill>
              <a:uFill>
                <a:solidFill>
                  <a:srgbClr val="FFFFFF"/>
                </a:solidFill>
              </a:uFill>
              <a:latin typeface="Arial"/>
            </a:endParaRPr>
          </a:p>
        </p:txBody>
      </p:sp>
      <p:grpSp>
        <p:nvGrpSpPr>
          <p:cNvPr id="2" name="群組 1"/>
          <p:cNvGrpSpPr/>
          <p:nvPr/>
        </p:nvGrpSpPr>
        <p:grpSpPr>
          <a:xfrm>
            <a:off x="1800000" y="5112000"/>
            <a:ext cx="1512000" cy="1512000"/>
            <a:chOff x="1800000" y="5112000"/>
            <a:chExt cx="1512000" cy="1512000"/>
          </a:xfrm>
        </p:grpSpPr>
        <p:sp>
          <p:nvSpPr>
            <p:cNvPr id="108" name="CustomShape 4"/>
            <p:cNvSpPr/>
            <p:nvPr/>
          </p:nvSpPr>
          <p:spPr>
            <a:xfrm>
              <a:off x="1800000" y="5112000"/>
              <a:ext cx="1511640" cy="1511640"/>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sp>
        <p:sp>
          <p:nvSpPr>
            <p:cNvPr id="109" name="CustomShape 5"/>
            <p:cNvSpPr/>
            <p:nvPr/>
          </p:nvSpPr>
          <p:spPr>
            <a:xfrm>
              <a:off x="1800360" y="5112360"/>
              <a:ext cx="1511640" cy="1511640"/>
            </a:xfrm>
            <a:prstGeom prst="ellipse">
              <a:avLst/>
            </a:prstGeom>
            <a:solidFill>
              <a:srgbClr val="CCFF99"/>
            </a:solidFill>
            <a:ln w="36000" cap="rnd">
              <a:solidFill>
                <a:srgbClr val="3465A4"/>
              </a:solidFill>
              <a:custDash>
                <a:ds d="100000" sp="100000"/>
              </a:custDash>
              <a:round/>
            </a:ln>
          </p:spPr>
          <p:style>
            <a:lnRef idx="0">
              <a:scrgbClr r="0" g="0" b="0"/>
            </a:lnRef>
            <a:fillRef idx="0">
              <a:scrgbClr r="0" g="0" b="0"/>
            </a:fillRef>
            <a:effectRef idx="0">
              <a:scrgbClr r="0" g="0" b="0"/>
            </a:effectRef>
            <a:fontRef idx="minor"/>
          </p:style>
        </p:sp>
        <p:sp>
          <p:nvSpPr>
            <p:cNvPr id="112" name="CustomShape 8"/>
            <p:cNvSpPr/>
            <p:nvPr/>
          </p:nvSpPr>
          <p:spPr>
            <a:xfrm>
              <a:off x="2016000" y="5292000"/>
              <a:ext cx="1080000" cy="1152000"/>
            </a:xfrm>
            <a:prstGeom prst="rect">
              <a:avLst/>
            </a:prstGeom>
            <a:noFill/>
            <a:ln>
              <a:noFill/>
            </a:ln>
          </p:spPr>
          <p:style>
            <a:lnRef idx="0">
              <a:scrgbClr r="0" g="0" b="0"/>
            </a:lnRef>
            <a:fillRef idx="0">
              <a:scrgbClr r="0" g="0" b="0"/>
            </a:fillRef>
            <a:effectRef idx="0">
              <a:scrgbClr r="0" g="0" b="0"/>
            </a:effectRef>
            <a:fontRef idx="minor"/>
          </p:style>
          <p:txBody>
            <a:bodyPr wrap="none" lIns="90000" tIns="45000" rIns="90000" bIns="45000" anchor="ctr"/>
            <a:lstStyle/>
            <a:p>
              <a:pPr algn="ctr">
                <a:lnSpc>
                  <a:spcPct val="100000"/>
                </a:lnSpc>
              </a:pPr>
              <a:r>
                <a:rPr lang="en-US" sz="2000" b="0" strike="noStrike" spc="-1" dirty="0">
                  <a:solidFill>
                    <a:srgbClr val="0000CC"/>
                  </a:solidFill>
                  <a:uFill>
                    <a:solidFill>
                      <a:srgbClr val="FFFFFF"/>
                    </a:solidFill>
                  </a:uFill>
                  <a:latin typeface="標楷體"/>
                  <a:ea typeface="標楷體"/>
                </a:rPr>
                <a:t>7年禁購</a:t>
              </a:r>
              <a:endParaRPr lang="en-US" sz="2000" b="0" strike="noStrike" spc="-1" dirty="0">
                <a:solidFill>
                  <a:srgbClr val="000000"/>
                </a:solidFill>
                <a:uFill>
                  <a:solidFill>
                    <a:srgbClr val="FFFFFF"/>
                  </a:solidFill>
                </a:uFill>
                <a:latin typeface="Arial"/>
              </a:endParaRPr>
            </a:p>
            <a:p>
              <a:pPr algn="ctr">
                <a:lnSpc>
                  <a:spcPct val="100000"/>
                </a:lnSpc>
              </a:pPr>
              <a:r>
                <a:rPr lang="en-US" sz="2000" b="0" strike="noStrike" spc="-1" dirty="0" err="1">
                  <a:solidFill>
                    <a:srgbClr val="0000CC"/>
                  </a:solidFill>
                  <a:uFill>
                    <a:solidFill>
                      <a:srgbClr val="FFFFFF"/>
                    </a:solidFill>
                  </a:uFill>
                  <a:latin typeface="標楷體"/>
                  <a:ea typeface="標楷體"/>
                </a:rPr>
                <a:t>美國關鍵</a:t>
              </a:r>
              <a:endParaRPr lang="en-US" sz="2000" b="0" strike="noStrike" spc="-1" dirty="0">
                <a:solidFill>
                  <a:srgbClr val="000000"/>
                </a:solidFill>
                <a:uFill>
                  <a:solidFill>
                    <a:srgbClr val="FFFFFF"/>
                  </a:solidFill>
                </a:uFill>
                <a:latin typeface="Arial"/>
              </a:endParaRPr>
            </a:p>
            <a:p>
              <a:pPr algn="ctr">
                <a:lnSpc>
                  <a:spcPct val="100000"/>
                </a:lnSpc>
              </a:pPr>
              <a:r>
                <a:rPr lang="en-US" sz="2000" b="0" strike="noStrike" spc="-1" dirty="0" err="1">
                  <a:solidFill>
                    <a:srgbClr val="0000CC"/>
                  </a:solidFill>
                  <a:uFill>
                    <a:solidFill>
                      <a:srgbClr val="FFFFFF"/>
                    </a:solidFill>
                  </a:uFill>
                  <a:latin typeface="標楷體"/>
                  <a:ea typeface="標楷體"/>
                </a:rPr>
                <a:t>零組件</a:t>
              </a:r>
              <a:endParaRPr lang="en-US" sz="2000" b="0" strike="noStrike" spc="-1" dirty="0">
                <a:solidFill>
                  <a:srgbClr val="000000"/>
                </a:solidFill>
                <a:uFill>
                  <a:solidFill>
                    <a:srgbClr val="FFFFFF"/>
                  </a:solidFill>
                </a:uFill>
                <a:latin typeface="Arial"/>
              </a:endParaRPr>
            </a:p>
          </p:txBody>
        </p:sp>
      </p:grpSp>
      <p:grpSp>
        <p:nvGrpSpPr>
          <p:cNvPr id="3" name="群組 2"/>
          <p:cNvGrpSpPr/>
          <p:nvPr/>
        </p:nvGrpSpPr>
        <p:grpSpPr>
          <a:xfrm>
            <a:off x="4104000" y="5076360"/>
            <a:ext cx="1511640" cy="1511640"/>
            <a:chOff x="4104000" y="5076360"/>
            <a:chExt cx="1511640" cy="1511640"/>
          </a:xfrm>
        </p:grpSpPr>
        <p:sp>
          <p:nvSpPr>
            <p:cNvPr id="110" name="CustomShape 6"/>
            <p:cNvSpPr/>
            <p:nvPr/>
          </p:nvSpPr>
          <p:spPr>
            <a:xfrm>
              <a:off x="4104000" y="5076360"/>
              <a:ext cx="1511640" cy="1511640"/>
            </a:xfrm>
            <a:prstGeom prst="ellipse">
              <a:avLst/>
            </a:prstGeom>
            <a:solidFill>
              <a:srgbClr val="CCFF99"/>
            </a:solidFill>
            <a:ln w="36000" cap="rnd">
              <a:solidFill>
                <a:srgbClr val="3465A4"/>
              </a:solidFill>
              <a:custDash>
                <a:ds d="100000" sp="100000"/>
              </a:custDash>
              <a:round/>
            </a:ln>
          </p:spPr>
          <p:style>
            <a:lnRef idx="0">
              <a:scrgbClr r="0" g="0" b="0"/>
            </a:lnRef>
            <a:fillRef idx="0">
              <a:scrgbClr r="0" g="0" b="0"/>
            </a:fillRef>
            <a:effectRef idx="0">
              <a:scrgbClr r="0" g="0" b="0"/>
            </a:effectRef>
            <a:fontRef idx="minor"/>
          </p:style>
        </p:sp>
        <p:sp>
          <p:nvSpPr>
            <p:cNvPr id="113" name="CustomShape 9"/>
            <p:cNvSpPr/>
            <p:nvPr/>
          </p:nvSpPr>
          <p:spPr>
            <a:xfrm>
              <a:off x="4392000" y="5328000"/>
              <a:ext cx="1008000" cy="1152000"/>
            </a:xfrm>
            <a:prstGeom prst="rect">
              <a:avLst/>
            </a:prstGeom>
            <a:noFill/>
            <a:ln>
              <a:noFill/>
            </a:ln>
          </p:spPr>
          <p:style>
            <a:lnRef idx="0">
              <a:scrgbClr r="0" g="0" b="0"/>
            </a:lnRef>
            <a:fillRef idx="0">
              <a:scrgbClr r="0" g="0" b="0"/>
            </a:fillRef>
            <a:effectRef idx="0">
              <a:scrgbClr r="0" g="0" b="0"/>
            </a:effectRef>
            <a:fontRef idx="minor"/>
          </p:style>
          <p:txBody>
            <a:bodyPr wrap="none" lIns="90000" tIns="45000" rIns="90000" bIns="45000" anchor="ctr"/>
            <a:lstStyle/>
            <a:p>
              <a:r>
                <a:rPr lang="en-US" sz="2000" b="1" strike="noStrike" spc="-1" dirty="0">
                  <a:solidFill>
                    <a:srgbClr val="0000CC"/>
                  </a:solidFill>
                  <a:uFill>
                    <a:solidFill>
                      <a:srgbClr val="FFFFFF"/>
                    </a:solidFill>
                  </a:uFill>
                  <a:latin typeface="標楷體"/>
                  <a:ea typeface="標楷體"/>
                </a:rPr>
                <a:t>200億</a:t>
              </a:r>
            </a:p>
            <a:p>
              <a:r>
                <a:rPr lang="en-US" sz="1800" b="1" strike="noStrike" spc="-1" dirty="0" err="1">
                  <a:solidFill>
                    <a:srgbClr val="0000CC"/>
                  </a:solidFill>
                  <a:uFill>
                    <a:solidFill>
                      <a:srgbClr val="FFFFFF"/>
                    </a:solidFill>
                  </a:uFill>
                  <a:latin typeface="標楷體"/>
                  <a:ea typeface="標楷體"/>
                </a:rPr>
                <a:t>人民幣</a:t>
              </a:r>
              <a:endParaRPr lang="en-US" sz="1800" b="1" strike="noStrike" spc="-1" dirty="0">
                <a:solidFill>
                  <a:srgbClr val="0000CC"/>
                </a:solidFill>
                <a:uFill>
                  <a:solidFill>
                    <a:srgbClr val="FFFFFF"/>
                  </a:solidFill>
                </a:uFill>
                <a:latin typeface="標楷體"/>
                <a:ea typeface="標楷體"/>
              </a:endParaRPr>
            </a:p>
            <a:p>
              <a:r>
                <a:rPr lang="en-US" sz="1800" b="1" strike="noStrike" spc="-1" dirty="0">
                  <a:solidFill>
                    <a:srgbClr val="0000CC"/>
                  </a:solidFill>
                  <a:uFill>
                    <a:solidFill>
                      <a:srgbClr val="FFFFFF"/>
                    </a:solidFill>
                  </a:uFill>
                  <a:latin typeface="標楷體"/>
                  <a:ea typeface="標楷體"/>
                </a:rPr>
                <a:t> </a:t>
              </a:r>
              <a:r>
                <a:rPr lang="en-US" sz="1800" b="1" strike="noStrike" spc="-1" dirty="0" err="1">
                  <a:solidFill>
                    <a:srgbClr val="0000CC"/>
                  </a:solidFill>
                  <a:uFill>
                    <a:solidFill>
                      <a:srgbClr val="FFFFFF"/>
                    </a:solidFill>
                  </a:uFill>
                  <a:latin typeface="標楷體"/>
                  <a:ea typeface="標楷體"/>
                </a:rPr>
                <a:t>損失</a:t>
              </a:r>
              <a:endParaRPr lang="en-US" sz="1800" b="1" strike="noStrike" spc="-1" dirty="0">
                <a:solidFill>
                  <a:srgbClr val="0000CC"/>
                </a:solidFill>
                <a:uFill>
                  <a:solidFill>
                    <a:srgbClr val="FFFFFF"/>
                  </a:solidFill>
                </a:uFill>
                <a:latin typeface="標楷體"/>
                <a:ea typeface="標楷體"/>
              </a:endParaRPr>
            </a:p>
          </p:txBody>
        </p:sp>
      </p:grpSp>
      <p:grpSp>
        <p:nvGrpSpPr>
          <p:cNvPr id="4" name="群組 3"/>
          <p:cNvGrpSpPr/>
          <p:nvPr/>
        </p:nvGrpSpPr>
        <p:grpSpPr>
          <a:xfrm>
            <a:off x="6355080" y="5096880"/>
            <a:ext cx="1511640" cy="1511640"/>
            <a:chOff x="6355080" y="5096880"/>
            <a:chExt cx="1511640" cy="1511640"/>
          </a:xfrm>
        </p:grpSpPr>
        <p:sp>
          <p:nvSpPr>
            <p:cNvPr id="111" name="CustomShape 7"/>
            <p:cNvSpPr/>
            <p:nvPr/>
          </p:nvSpPr>
          <p:spPr>
            <a:xfrm>
              <a:off x="6355080" y="5096880"/>
              <a:ext cx="1511640" cy="1511640"/>
            </a:xfrm>
            <a:prstGeom prst="ellipse">
              <a:avLst/>
            </a:prstGeom>
            <a:solidFill>
              <a:srgbClr val="CCFF99"/>
            </a:solidFill>
            <a:ln w="36000" cap="rnd">
              <a:solidFill>
                <a:srgbClr val="3465A4"/>
              </a:solidFill>
              <a:custDash>
                <a:ds d="100000" sp="100000"/>
              </a:custDash>
              <a:round/>
            </a:ln>
          </p:spPr>
          <p:style>
            <a:lnRef idx="0">
              <a:scrgbClr r="0" g="0" b="0"/>
            </a:lnRef>
            <a:fillRef idx="0">
              <a:scrgbClr r="0" g="0" b="0"/>
            </a:fillRef>
            <a:effectRef idx="0">
              <a:scrgbClr r="0" g="0" b="0"/>
            </a:effectRef>
            <a:fontRef idx="minor"/>
          </p:style>
        </p:sp>
        <p:sp>
          <p:nvSpPr>
            <p:cNvPr id="114" name="CustomShape 10"/>
            <p:cNvSpPr/>
            <p:nvPr/>
          </p:nvSpPr>
          <p:spPr>
            <a:xfrm>
              <a:off x="6696000" y="5292000"/>
              <a:ext cx="1008000" cy="1152000"/>
            </a:xfrm>
            <a:prstGeom prst="rect">
              <a:avLst/>
            </a:prstGeom>
            <a:noFill/>
            <a:ln>
              <a:noFill/>
            </a:ln>
          </p:spPr>
          <p:style>
            <a:lnRef idx="0">
              <a:scrgbClr r="0" g="0" b="0"/>
            </a:lnRef>
            <a:fillRef idx="0">
              <a:scrgbClr r="0" g="0" b="0"/>
            </a:fillRef>
            <a:effectRef idx="0">
              <a:scrgbClr r="0" g="0" b="0"/>
            </a:effectRef>
            <a:fontRef idx="minor"/>
          </p:style>
          <p:txBody>
            <a:bodyPr wrap="none" lIns="90000" tIns="45000" rIns="90000" bIns="45000" anchor="ctr"/>
            <a:lstStyle/>
            <a:p>
              <a:pPr>
                <a:lnSpc>
                  <a:spcPct val="100000"/>
                </a:lnSpc>
              </a:pPr>
              <a:r>
                <a:rPr lang="en-US" sz="2000" b="1" strike="noStrike" spc="-1" dirty="0">
                  <a:solidFill>
                    <a:srgbClr val="0000CC"/>
                  </a:solidFill>
                  <a:uFill>
                    <a:solidFill>
                      <a:srgbClr val="FFFFFF"/>
                    </a:solidFill>
                  </a:uFill>
                  <a:latin typeface="標楷體" panose="03000509000000000000" pitchFamily="65" charset="-120"/>
                  <a:ea typeface="標楷體" panose="03000509000000000000" pitchFamily="65" charset="-120"/>
                </a:rPr>
                <a:t>7.5萬</a:t>
              </a:r>
            </a:p>
            <a:p>
              <a:pPr>
                <a:lnSpc>
                  <a:spcPct val="100000"/>
                </a:lnSpc>
              </a:pPr>
              <a:r>
                <a:rPr lang="en-US" sz="1800" b="1" strike="noStrike" spc="-1" dirty="0" err="1">
                  <a:solidFill>
                    <a:srgbClr val="0000CC"/>
                  </a:solidFill>
                  <a:uFill>
                    <a:solidFill>
                      <a:srgbClr val="FFFFFF"/>
                    </a:solidFill>
                  </a:uFill>
                  <a:latin typeface="標楷體" panose="03000509000000000000" pitchFamily="65" charset="-120"/>
                  <a:ea typeface="標楷體" panose="03000509000000000000" pitchFamily="65" charset="-120"/>
                </a:rPr>
                <a:t>員工</a:t>
              </a:r>
              <a:endParaRPr lang="en-US" sz="1800" b="1" strike="noStrike" spc="-1" dirty="0">
                <a:solidFill>
                  <a:srgbClr val="0000CC"/>
                </a:solidFill>
                <a:uFill>
                  <a:solidFill>
                    <a:srgbClr val="FFFFFF"/>
                  </a:solidFill>
                </a:uFill>
                <a:latin typeface="標楷體" panose="03000509000000000000" pitchFamily="65" charset="-120"/>
                <a:ea typeface="標楷體" panose="03000509000000000000" pitchFamily="65" charset="-120"/>
              </a:endParaRPr>
            </a:p>
            <a:p>
              <a:pPr>
                <a:lnSpc>
                  <a:spcPct val="100000"/>
                </a:lnSpc>
              </a:pPr>
              <a:r>
                <a:rPr lang="en-US" sz="1800" b="1" strike="noStrike" spc="-1" dirty="0" err="1">
                  <a:solidFill>
                    <a:srgbClr val="0000CC"/>
                  </a:solidFill>
                  <a:uFill>
                    <a:solidFill>
                      <a:srgbClr val="FFFFFF"/>
                    </a:solidFill>
                  </a:uFill>
                  <a:latin typeface="標楷體" panose="03000509000000000000" pitchFamily="65" charset="-120"/>
                  <a:ea typeface="標楷體" panose="03000509000000000000" pitchFamily="65" charset="-120"/>
                </a:rPr>
                <a:t>失業</a:t>
              </a:r>
              <a:endParaRPr lang="en-US" sz="1800" b="1" strike="noStrike" spc="-1" dirty="0">
                <a:solidFill>
                  <a:srgbClr val="0000CC"/>
                </a:solidFill>
                <a:uFill>
                  <a:solidFill>
                    <a:srgbClr val="FFFFFF"/>
                  </a:solidFill>
                </a:uFill>
                <a:latin typeface="標楷體" panose="03000509000000000000" pitchFamily="65" charset="-120"/>
                <a:ea typeface="標楷體" panose="03000509000000000000" pitchFamily="65" charset="-120"/>
              </a:endParaRPr>
            </a:p>
          </p:txBody>
        </p:sp>
      </p:grpSp>
    </p:spTree>
    <p:extLst>
      <p:ext uri="{BB962C8B-B14F-4D97-AF65-F5344CB8AC3E}">
        <p14:creationId xmlns:p14="http://schemas.microsoft.com/office/powerpoint/2010/main" val="643187688"/>
      </p:ext>
    </p:extLst>
  </p:cSld>
  <p:clrMapOvr>
    <a:masterClrMapping/>
  </p:clrMapOvr>
  <p:timing>
    <p:tnLst>
      <p:par>
        <p:cTn id="1" dur="indefinite" restart="never" nodeType="tmRoot">
          <p:childTnLst>
            <p:seq>
              <p:cTn id="2"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 </a:t>
            </a:r>
            <a:endParaRPr lang="zh-TW" altLang="en-US" dirty="0"/>
          </a:p>
        </p:txBody>
      </p:sp>
      <p:sp>
        <p:nvSpPr>
          <p:cNvPr id="3" name="內容版面配置區 2"/>
          <p:cNvSpPr>
            <a:spLocks noGrp="1"/>
          </p:cNvSpPr>
          <p:nvPr>
            <p:ph idx="1"/>
          </p:nvPr>
        </p:nvSpPr>
        <p:spPr/>
        <p:txBody>
          <a:bodyPr/>
          <a:lstStyle/>
          <a:p>
            <a:r>
              <a:rPr lang="en-US" altLang="zh-TW" dirty="0" smtClean="0"/>
              <a:t> </a:t>
            </a:r>
            <a:endParaRPr lang="zh-TW" altLang="en-US" dirty="0"/>
          </a:p>
        </p:txBody>
      </p:sp>
      <p:sp>
        <p:nvSpPr>
          <p:cNvPr id="4" name="Rectangle 1"/>
          <p:cNvSpPr>
            <a:spLocks noChangeArrowheads="1"/>
          </p:cNvSpPr>
          <p:nvPr/>
        </p:nvSpPr>
        <p:spPr bwMode="auto">
          <a:xfrm>
            <a:off x="1435100" y="273050"/>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9pPr>
          </a:lstStyle>
          <a:p>
            <a:pPr eaLnBrk="1">
              <a:lnSpc>
                <a:spcPct val="100000"/>
              </a:lnSpc>
            </a:pPr>
            <a:r>
              <a:rPr lang="en-US" altLang="zh-TW" sz="6000" dirty="0">
                <a:solidFill>
                  <a:srgbClr val="0000CC"/>
                </a:solidFill>
                <a:latin typeface="標楷體" panose="03000509000000000000" pitchFamily="65" charset="-120"/>
                <a:ea typeface="標楷體" panose="03000509000000000000" pitchFamily="65" charset="-120"/>
              </a:rPr>
              <a:t>   </a:t>
            </a:r>
            <a:r>
              <a:rPr lang="zh-TW" altLang="zh-TW" sz="6000" dirty="0">
                <a:solidFill>
                  <a:srgbClr val="0000CC"/>
                </a:solidFill>
                <a:latin typeface="標楷體" panose="03000509000000000000" pitchFamily="65" charset="-120"/>
                <a:ea typeface="標楷體" panose="03000509000000000000" pitchFamily="65" charset="-120"/>
              </a:rPr>
              <a:t>簡報大綱</a:t>
            </a:r>
          </a:p>
        </p:txBody>
      </p:sp>
      <p:sp>
        <p:nvSpPr>
          <p:cNvPr id="5" name="Rectangle 2"/>
          <p:cNvSpPr>
            <a:spLocks noChangeArrowheads="1"/>
          </p:cNvSpPr>
          <p:nvPr/>
        </p:nvSpPr>
        <p:spPr bwMode="auto">
          <a:xfrm>
            <a:off x="457200" y="1603375"/>
            <a:ext cx="8223250" cy="3971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zh-TW" altLang="en-US"/>
          </a:p>
        </p:txBody>
      </p:sp>
      <p:sp>
        <p:nvSpPr>
          <p:cNvPr id="6" name="Rectangle 3"/>
          <p:cNvSpPr>
            <a:spLocks noChangeArrowheads="1"/>
          </p:cNvSpPr>
          <p:nvPr/>
        </p:nvSpPr>
        <p:spPr bwMode="auto">
          <a:xfrm>
            <a:off x="2160588" y="1798637"/>
            <a:ext cx="6043612" cy="4098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360">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marL="742950" indent="-736600">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chemeClr val="tx1"/>
                </a:solidFill>
                <a:latin typeface="Arial" panose="020B0604020202020204" pitchFamily="34" charset="0"/>
                <a:ea typeface="微軟正黑體" panose="020B0604030504040204" pitchFamily="34" charset="-120"/>
              </a:defRPr>
            </a:lvl9pPr>
          </a:lstStyle>
          <a:p>
            <a:pPr eaLnBrk="1">
              <a:lnSpc>
                <a:spcPct val="100000"/>
              </a:lnSpc>
            </a:pPr>
            <a:endParaRPr lang="en-US" altLang="zh-TW" dirty="0">
              <a:solidFill>
                <a:srgbClr val="000000"/>
              </a:solidFill>
              <a:cs typeface="DejaVu Sans" panose="020B0603030804020204" pitchFamily="34" charset="0"/>
            </a:endParaRPr>
          </a:p>
          <a:p>
            <a:pPr eaLnBrk="1">
              <a:lnSpc>
                <a:spcPct val="100000"/>
              </a:lnSpc>
              <a:buClr>
                <a:srgbClr val="0000CC"/>
              </a:buClr>
              <a:buFont typeface="Wingdings" panose="05000000000000000000" pitchFamily="2" charset="2"/>
              <a:buChar char=""/>
            </a:pPr>
            <a:r>
              <a:rPr lang="en-US" altLang="zh-TW" sz="4000" b="1" dirty="0">
                <a:solidFill>
                  <a:srgbClr val="0000CC"/>
                </a:solidFill>
                <a:latin typeface="標楷體" panose="03000509000000000000" pitchFamily="65" charset="-120"/>
                <a:ea typeface="標楷體" panose="03000509000000000000" pitchFamily="65" charset="-120"/>
              </a:rPr>
              <a:t>SHTC</a:t>
            </a:r>
            <a:r>
              <a:rPr lang="zh-TW" altLang="zh-TW" sz="4000" b="1" dirty="0">
                <a:solidFill>
                  <a:srgbClr val="0000CC"/>
                </a:solidFill>
                <a:latin typeface="標楷體" panose="03000509000000000000" pitchFamily="65" charset="-120"/>
                <a:ea typeface="標楷體" panose="03000509000000000000" pitchFamily="65" charset="-120"/>
              </a:rPr>
              <a:t>緣起與相關規定</a:t>
            </a:r>
          </a:p>
          <a:p>
            <a:pPr marL="743040" indent="-735120">
              <a:lnSpc>
                <a:spcPct val="100000"/>
              </a:lnSpc>
              <a:buClr>
                <a:srgbClr val="0000CC"/>
              </a:buClr>
              <a:buFont typeface="Wingdings" charset="2"/>
              <a:buChar char=""/>
            </a:pPr>
            <a:r>
              <a:rPr lang="en-US" altLang="zh-TW" sz="4000" b="1" dirty="0" err="1" smtClean="0">
                <a:solidFill>
                  <a:srgbClr val="0000CC"/>
                </a:solidFill>
                <a:latin typeface="標楷體" panose="03000509000000000000" pitchFamily="65" charset="-120"/>
                <a:ea typeface="標楷體" panose="03000509000000000000" pitchFamily="65" charset="-120"/>
              </a:rPr>
              <a:t>SHTC</a:t>
            </a:r>
            <a:r>
              <a:rPr lang="en-US" altLang="zh-TW" sz="4000" b="1" spc="-1" dirty="0" err="1">
                <a:solidFill>
                  <a:srgbClr val="0000CC"/>
                </a:solidFill>
                <a:uFill>
                  <a:solidFill>
                    <a:srgbClr val="FFFFFF"/>
                  </a:solidFill>
                </a:uFill>
                <a:latin typeface="標楷體"/>
                <a:ea typeface="標楷體"/>
              </a:rPr>
              <a:t>種類與出口管制</a:t>
            </a:r>
            <a:endParaRPr lang="en-US" altLang="zh-TW" sz="4000" spc="-1" dirty="0">
              <a:solidFill>
                <a:srgbClr val="000000"/>
              </a:solidFill>
              <a:uFill>
                <a:solidFill>
                  <a:srgbClr val="FFFFFF"/>
                </a:solidFill>
              </a:uFill>
              <a:latin typeface="Arial"/>
            </a:endParaRPr>
          </a:p>
          <a:p>
            <a:pPr eaLnBrk="1">
              <a:lnSpc>
                <a:spcPct val="100000"/>
              </a:lnSpc>
              <a:buClr>
                <a:srgbClr val="0000CC"/>
              </a:buClr>
              <a:buFont typeface="Wingdings" panose="05000000000000000000" pitchFamily="2" charset="2"/>
              <a:buChar char=""/>
            </a:pPr>
            <a:r>
              <a:rPr lang="zh-TW" altLang="zh-TW" sz="4000" b="1" dirty="0" smtClean="0">
                <a:solidFill>
                  <a:srgbClr val="0000CC"/>
                </a:solidFill>
                <a:latin typeface="標楷體" panose="03000509000000000000" pitchFamily="65" charset="-120"/>
                <a:ea typeface="標楷體" panose="03000509000000000000" pitchFamily="65" charset="-120"/>
              </a:rPr>
              <a:t>案例</a:t>
            </a:r>
            <a:r>
              <a:rPr lang="zh-TW" altLang="zh-TW" sz="4000" b="1" dirty="0">
                <a:solidFill>
                  <a:srgbClr val="0000CC"/>
                </a:solidFill>
                <a:latin typeface="標楷體" panose="03000509000000000000" pitchFamily="65" charset="-120"/>
                <a:ea typeface="標楷體" panose="03000509000000000000" pitchFamily="65" charset="-120"/>
              </a:rPr>
              <a:t>分享</a:t>
            </a:r>
          </a:p>
          <a:p>
            <a:pPr eaLnBrk="1">
              <a:lnSpc>
                <a:spcPct val="100000"/>
              </a:lnSpc>
              <a:buClr>
                <a:srgbClr val="0000CC"/>
              </a:buClr>
              <a:buFont typeface="Wingdings" panose="05000000000000000000" pitchFamily="2" charset="2"/>
              <a:buChar char=""/>
            </a:pPr>
            <a:r>
              <a:rPr lang="zh-TW" altLang="zh-TW" sz="4000" b="1" dirty="0">
                <a:solidFill>
                  <a:srgbClr val="0000CC"/>
                </a:solidFill>
                <a:latin typeface="標楷體" panose="03000509000000000000" pitchFamily="65" charset="-120"/>
                <a:ea typeface="標楷體" panose="03000509000000000000" pitchFamily="65" charset="-120"/>
              </a:rPr>
              <a:t>結論與建議</a:t>
            </a:r>
          </a:p>
        </p:txBody>
      </p:sp>
      <p:sp>
        <p:nvSpPr>
          <p:cNvPr id="7" name="Rectangle 4"/>
          <p:cNvSpPr>
            <a:spLocks noChangeArrowheads="1"/>
          </p:cNvSpPr>
          <p:nvPr/>
        </p:nvSpPr>
        <p:spPr bwMode="auto">
          <a:xfrm>
            <a:off x="7572375" y="6284912"/>
            <a:ext cx="638175" cy="469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zh-TW" altLang="en-US"/>
          </a:p>
        </p:txBody>
      </p:sp>
    </p:spTree>
    <p:extLst>
      <p:ext uri="{BB962C8B-B14F-4D97-AF65-F5344CB8AC3E}">
        <p14:creationId xmlns:p14="http://schemas.microsoft.com/office/powerpoint/2010/main" val="19939438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 </a:t>
            </a:r>
            <a:endParaRPr lang="zh-TW" altLang="en-US" dirty="0"/>
          </a:p>
        </p:txBody>
      </p:sp>
      <p:sp>
        <p:nvSpPr>
          <p:cNvPr id="3" name="內容版面配置區 2"/>
          <p:cNvSpPr>
            <a:spLocks noGrp="1"/>
          </p:cNvSpPr>
          <p:nvPr>
            <p:ph idx="1"/>
          </p:nvPr>
        </p:nvSpPr>
        <p:spPr/>
        <p:txBody>
          <a:bodyPr/>
          <a:lstStyle/>
          <a:p>
            <a:r>
              <a:rPr lang="en-US" altLang="zh-TW" dirty="0" smtClean="0"/>
              <a:t> </a:t>
            </a:r>
            <a:endParaRPr lang="zh-TW" altLang="en-US" dirty="0"/>
          </a:p>
        </p:txBody>
      </p:sp>
      <p:sp>
        <p:nvSpPr>
          <p:cNvPr id="8" name="Rectangle 1"/>
          <p:cNvSpPr>
            <a:spLocks noChangeArrowheads="1"/>
          </p:cNvSpPr>
          <p:nvPr/>
        </p:nvSpPr>
        <p:spPr bwMode="auto">
          <a:xfrm>
            <a:off x="1320800" y="957263"/>
            <a:ext cx="7170738" cy="693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9pPr>
          </a:lstStyle>
          <a:p>
            <a:pPr algn="ctr" eaLnBrk="1">
              <a:lnSpc>
                <a:spcPct val="100000"/>
              </a:lnSpc>
            </a:pPr>
            <a:r>
              <a:rPr lang="en-US" altLang="zh-TW" sz="4000" b="1" dirty="0">
                <a:solidFill>
                  <a:srgbClr val="0000CC"/>
                </a:solidFill>
                <a:latin typeface="標楷體" panose="03000509000000000000" pitchFamily="65" charset="-120"/>
                <a:ea typeface="標楷體" panose="03000509000000000000" pitchFamily="65" charset="-120"/>
              </a:rPr>
              <a:t>SHTC</a:t>
            </a:r>
            <a:r>
              <a:rPr lang="zh-TW" altLang="zh-TW" sz="4000" b="1" dirty="0">
                <a:solidFill>
                  <a:srgbClr val="0000CC"/>
                </a:solidFill>
                <a:latin typeface="標楷體" panose="03000509000000000000" pitchFamily="65" charset="-120"/>
                <a:ea typeface="標楷體" panose="03000509000000000000" pitchFamily="65" charset="-120"/>
              </a:rPr>
              <a:t>出口管制緣起</a:t>
            </a:r>
          </a:p>
        </p:txBody>
      </p:sp>
      <p:sp>
        <p:nvSpPr>
          <p:cNvPr id="9" name="Rectangle 2"/>
          <p:cNvSpPr>
            <a:spLocks noChangeArrowheads="1"/>
          </p:cNvSpPr>
          <p:nvPr/>
        </p:nvSpPr>
        <p:spPr bwMode="auto">
          <a:xfrm>
            <a:off x="1439863" y="1547813"/>
            <a:ext cx="7342187" cy="4243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9pPr>
          </a:lstStyle>
          <a:p>
            <a:pPr eaLnBrk="1">
              <a:lnSpc>
                <a:spcPct val="100000"/>
              </a:lnSpc>
            </a:pPr>
            <a:endParaRPr lang="en-US" altLang="zh-TW" dirty="0">
              <a:solidFill>
                <a:srgbClr val="000000"/>
              </a:solidFill>
              <a:cs typeface="DejaVu Sans" panose="020B0603030804020204" pitchFamily="34" charset="0"/>
            </a:endParaRPr>
          </a:p>
          <a:p>
            <a:pPr eaLnBrk="1">
              <a:lnSpc>
                <a:spcPct val="100000"/>
              </a:lnSpc>
            </a:pPr>
            <a:r>
              <a:rPr lang="en-US" altLang="zh-TW" sz="2200" dirty="0">
                <a:solidFill>
                  <a:srgbClr val="0000CC"/>
                </a:solidFill>
                <a:latin typeface="標楷體" panose="03000509000000000000" pitchFamily="65" charset="-120"/>
                <a:ea typeface="標楷體" panose="03000509000000000000" pitchFamily="65" charset="-120"/>
              </a:rPr>
              <a:t>2001.</a:t>
            </a:r>
            <a:r>
              <a:rPr lang="en-US" altLang="zh-TW" sz="2200" b="1" dirty="0">
                <a:solidFill>
                  <a:srgbClr val="CC0000"/>
                </a:solidFill>
                <a:latin typeface="標楷體" panose="03000509000000000000" pitchFamily="65" charset="-120"/>
                <a:ea typeface="標楷體" panose="03000509000000000000" pitchFamily="65" charset="-120"/>
              </a:rPr>
              <a:t>911</a:t>
            </a:r>
            <a:r>
              <a:rPr lang="zh-TW" altLang="zh-TW" sz="2200" b="1" dirty="0">
                <a:solidFill>
                  <a:srgbClr val="CC0000"/>
                </a:solidFill>
                <a:latin typeface="標楷體" panose="03000509000000000000" pitchFamily="65" charset="-120"/>
                <a:ea typeface="標楷體" panose="03000509000000000000" pitchFamily="65" charset="-120"/>
              </a:rPr>
              <a:t>事件</a:t>
            </a:r>
            <a:r>
              <a:rPr lang="zh-TW" altLang="zh-TW" sz="2200" dirty="0">
                <a:solidFill>
                  <a:srgbClr val="0000CC"/>
                </a:solidFill>
                <a:latin typeface="標楷體" panose="03000509000000000000" pitchFamily="65" charset="-120"/>
                <a:ea typeface="標楷體" panose="03000509000000000000" pitchFamily="65" charset="-120"/>
              </a:rPr>
              <a:t>發生後，為防止國際恐佈活動發生，國際出口管制組織紛紛</a:t>
            </a:r>
            <a:r>
              <a:rPr lang="zh-TW" altLang="zh-TW" sz="2200" b="1" dirty="0">
                <a:solidFill>
                  <a:srgbClr val="CC0000"/>
                </a:solidFill>
                <a:latin typeface="標楷體" panose="03000509000000000000" pitchFamily="65" charset="-120"/>
                <a:ea typeface="標楷體" panose="03000509000000000000" pitchFamily="65" charset="-120"/>
              </a:rPr>
              <a:t>強化出口管制政策</a:t>
            </a:r>
            <a:r>
              <a:rPr lang="zh-TW" altLang="zh-TW" sz="2200" b="1" dirty="0">
                <a:solidFill>
                  <a:srgbClr val="0000CC"/>
                </a:solidFill>
                <a:latin typeface="標楷體" panose="03000509000000000000" pitchFamily="65" charset="-120"/>
                <a:ea typeface="標楷體" panose="03000509000000000000" pitchFamily="65" charset="-120"/>
              </a:rPr>
              <a:t>，</a:t>
            </a:r>
            <a:r>
              <a:rPr lang="zh-TW" altLang="zh-TW" sz="2200" dirty="0">
                <a:solidFill>
                  <a:srgbClr val="0000CC"/>
                </a:solidFill>
                <a:latin typeface="標楷體" panose="03000509000000000000" pitchFamily="65" charset="-120"/>
                <a:ea typeface="標楷體" panose="03000509000000000000" pitchFamily="65" charset="-120"/>
              </a:rPr>
              <a:t>以美國為首之西方國家頻頻關切台灣可能成為恐怖組織及支持恐怖主義國家獲取</a:t>
            </a:r>
            <a:r>
              <a:rPr lang="en-US" altLang="zh-TW" sz="2200" dirty="0">
                <a:solidFill>
                  <a:srgbClr val="0000CC"/>
                </a:solidFill>
                <a:latin typeface="標楷體" panose="03000509000000000000" pitchFamily="65" charset="-120"/>
                <a:ea typeface="標楷體" panose="03000509000000000000" pitchFamily="65" charset="-120"/>
              </a:rPr>
              <a:t>SHTC</a:t>
            </a:r>
            <a:r>
              <a:rPr lang="zh-TW" altLang="zh-TW" sz="2200" dirty="0">
                <a:solidFill>
                  <a:srgbClr val="0000CC"/>
                </a:solidFill>
                <a:latin typeface="標楷體" panose="03000509000000000000" pitchFamily="65" charset="-120"/>
                <a:ea typeface="標楷體" panose="03000509000000000000" pitchFamily="65" charset="-120"/>
              </a:rPr>
              <a:t>之來源國 。</a:t>
            </a:r>
          </a:p>
          <a:p>
            <a:pPr eaLnBrk="1">
              <a:lnSpc>
                <a:spcPct val="100000"/>
              </a:lnSpc>
            </a:pPr>
            <a:r>
              <a:rPr lang="zh-TW" altLang="zh-TW" sz="2200" dirty="0">
                <a:solidFill>
                  <a:srgbClr val="0000CC"/>
                </a:solidFill>
                <a:latin typeface="標楷體" panose="03000509000000000000" pitchFamily="65" charset="-120"/>
                <a:ea typeface="標楷體" panose="03000509000000000000" pitchFamily="65" charset="-120"/>
              </a:rPr>
              <a:t>我國為兼顧</a:t>
            </a:r>
            <a:r>
              <a:rPr lang="zh-TW" altLang="zh-TW" sz="2200" b="1" dirty="0">
                <a:solidFill>
                  <a:srgbClr val="CC0000"/>
                </a:solidFill>
                <a:latin typeface="標楷體" panose="03000509000000000000" pitchFamily="65" charset="-120"/>
                <a:ea typeface="標楷體" panose="03000509000000000000" pitchFamily="65" charset="-120"/>
              </a:rPr>
              <a:t>貿易安全</a:t>
            </a:r>
            <a:r>
              <a:rPr lang="zh-TW" altLang="zh-TW" sz="2200" dirty="0">
                <a:solidFill>
                  <a:srgbClr val="0000CC"/>
                </a:solidFill>
                <a:latin typeface="標楷體" panose="03000509000000000000" pitchFamily="65" charset="-120"/>
                <a:ea typeface="標楷體" panose="03000509000000000000" pitchFamily="65" charset="-120"/>
              </a:rPr>
              <a:t>與</a:t>
            </a:r>
            <a:r>
              <a:rPr lang="zh-TW" altLang="zh-TW" sz="2200" b="1" dirty="0">
                <a:solidFill>
                  <a:srgbClr val="CC0000"/>
                </a:solidFill>
                <a:latin typeface="標楷體" panose="03000509000000000000" pitchFamily="65" charset="-120"/>
                <a:ea typeface="標楷體" panose="03000509000000000000" pitchFamily="65" charset="-120"/>
              </a:rPr>
              <a:t>便捷</a:t>
            </a:r>
            <a:r>
              <a:rPr lang="zh-TW" altLang="zh-TW" sz="2200" dirty="0">
                <a:solidFill>
                  <a:srgbClr val="0000CC"/>
                </a:solidFill>
                <a:latin typeface="標楷體" panose="03000509000000000000" pitchFamily="65" charset="-120"/>
                <a:ea typeface="標楷體" panose="03000509000000000000" pitchFamily="65" charset="-120"/>
              </a:rPr>
              <a:t>，防止恐怖份子透過臺灣取得發展核武及大規模毀滅性武器所需要之設備、材料及關鍵零組件，非常重視戰略性高科技貨品</a:t>
            </a:r>
            <a:r>
              <a:rPr lang="en-US" altLang="zh-TW" sz="2200" dirty="0">
                <a:solidFill>
                  <a:srgbClr val="0000CC"/>
                </a:solidFill>
                <a:latin typeface="標楷體" panose="03000509000000000000" pitchFamily="65" charset="-120"/>
                <a:ea typeface="標楷體" panose="03000509000000000000" pitchFamily="65" charset="-120"/>
              </a:rPr>
              <a:t>(SHTC)</a:t>
            </a:r>
            <a:r>
              <a:rPr lang="zh-TW" altLang="zh-TW" sz="2200" dirty="0">
                <a:solidFill>
                  <a:srgbClr val="0000CC"/>
                </a:solidFill>
                <a:latin typeface="標楷體" panose="03000509000000000000" pitchFamily="65" charset="-120"/>
                <a:ea typeface="標楷體" panose="03000509000000000000" pitchFamily="65" charset="-120"/>
              </a:rPr>
              <a:t>進出口的管理。</a:t>
            </a:r>
          </a:p>
          <a:p>
            <a:pPr eaLnBrk="1">
              <a:lnSpc>
                <a:spcPct val="100000"/>
              </a:lnSpc>
            </a:pPr>
            <a:endParaRPr lang="en-US" altLang="zh-TW" sz="2200" dirty="0">
              <a:solidFill>
                <a:srgbClr val="000000"/>
              </a:solidFill>
              <a:cs typeface="DejaVu Sans" panose="020B0603030804020204" pitchFamily="34" charset="0"/>
            </a:endParaRPr>
          </a:p>
          <a:p>
            <a:pPr eaLnBrk="1">
              <a:lnSpc>
                <a:spcPct val="100000"/>
              </a:lnSpc>
            </a:pPr>
            <a:endParaRPr lang="en-US" altLang="zh-TW" sz="2200" dirty="0">
              <a:solidFill>
                <a:srgbClr val="000000"/>
              </a:solidFill>
              <a:cs typeface="DejaVu Sans" panose="020B0603030804020204" pitchFamily="34" charset="0"/>
            </a:endParaRPr>
          </a:p>
        </p:txBody>
      </p:sp>
      <p:grpSp>
        <p:nvGrpSpPr>
          <p:cNvPr id="17" name="群組 16"/>
          <p:cNvGrpSpPr/>
          <p:nvPr/>
        </p:nvGrpSpPr>
        <p:grpSpPr>
          <a:xfrm>
            <a:off x="1316909" y="4679950"/>
            <a:ext cx="6910388" cy="1943100"/>
            <a:chOff x="1368425" y="4679950"/>
            <a:chExt cx="6910388" cy="1943100"/>
          </a:xfrm>
        </p:grpSpPr>
        <p:sp>
          <p:nvSpPr>
            <p:cNvPr id="10" name="Rectangle 3"/>
            <p:cNvSpPr>
              <a:spLocks noChangeArrowheads="1"/>
            </p:cNvSpPr>
            <p:nvPr/>
          </p:nvSpPr>
          <p:spPr bwMode="auto">
            <a:xfrm>
              <a:off x="1368425" y="4679950"/>
              <a:ext cx="2878138" cy="1943100"/>
            </a:xfrm>
            <a:prstGeom prst="rect">
              <a:avLst/>
            </a:prstGeom>
            <a:noFill/>
            <a:ln w="18000">
              <a:solidFill>
                <a:srgbClr val="0000CC"/>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9000" tIns="54000" rIns="99000" bIns="54000" anchor="ctr"/>
            <a:lstStyle>
              <a:lvl1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Lst>
                <a:defRPr>
                  <a:solidFill>
                    <a:schemeClr val="tx1"/>
                  </a:solidFill>
                  <a:latin typeface="Arial" panose="020B0604020202020204" pitchFamily="34" charset="0"/>
                  <a:ea typeface="微軟正黑體" panose="020B0604030504040204" pitchFamily="34" charset="-120"/>
                </a:defRPr>
              </a:lvl9pPr>
            </a:lstStyle>
            <a:p>
              <a:pPr eaLnBrk="1">
                <a:lnSpc>
                  <a:spcPct val="100000"/>
                </a:lnSpc>
              </a:pPr>
              <a:r>
                <a:rPr lang="zh-TW" altLang="zh-TW" sz="1500">
                  <a:solidFill>
                    <a:srgbClr val="CC0000"/>
                  </a:solidFill>
                  <a:latin typeface="標楷體" panose="03000509000000000000" pitchFamily="65" charset="-120"/>
                  <a:ea typeface="標楷體" panose="03000509000000000000" pitchFamily="65" charset="-120"/>
                </a:rPr>
                <a:t>國際出口管制組織所列管的清單</a:t>
              </a:r>
            </a:p>
            <a:p>
              <a:pPr eaLnBrk="1">
                <a:lnSpc>
                  <a:spcPct val="100000"/>
                </a:lnSpc>
              </a:pPr>
              <a:r>
                <a:rPr lang="zh-TW" altLang="zh-TW" sz="1500">
                  <a:solidFill>
                    <a:srgbClr val="0000CC"/>
                  </a:solidFill>
                  <a:latin typeface="標楷體" panose="03000509000000000000" pitchFamily="65" charset="-120"/>
                  <a:ea typeface="標楷體" panose="03000509000000000000" pitchFamily="65" charset="-120"/>
                </a:rPr>
                <a:t>瓦聖納協議（</a:t>
              </a:r>
              <a:r>
                <a:rPr lang="en-US" altLang="zh-TW" sz="1500">
                  <a:solidFill>
                    <a:srgbClr val="0000CC"/>
                  </a:solidFill>
                  <a:latin typeface="標楷體" panose="03000509000000000000" pitchFamily="65" charset="-120"/>
                  <a:ea typeface="標楷體" panose="03000509000000000000" pitchFamily="65" charset="-120"/>
                </a:rPr>
                <a:t>WA</a:t>
              </a:r>
              <a:r>
                <a:rPr lang="zh-TW" altLang="zh-TW" sz="1500">
                  <a:solidFill>
                    <a:srgbClr val="0000CC"/>
                  </a:solidFill>
                  <a:latin typeface="標楷體" panose="03000509000000000000" pitchFamily="65" charset="-120"/>
                  <a:ea typeface="標楷體" panose="03000509000000000000" pitchFamily="65" charset="-120"/>
                </a:rPr>
                <a:t>）</a:t>
              </a:r>
            </a:p>
            <a:p>
              <a:pPr eaLnBrk="1">
                <a:lnSpc>
                  <a:spcPct val="100000"/>
                </a:lnSpc>
              </a:pPr>
              <a:r>
                <a:rPr lang="zh-TW" altLang="zh-TW" sz="1500">
                  <a:solidFill>
                    <a:srgbClr val="0000CC"/>
                  </a:solidFill>
                  <a:latin typeface="標楷體" panose="03000509000000000000" pitchFamily="65" charset="-120"/>
                  <a:ea typeface="標楷體" panose="03000509000000000000" pitchFamily="65" charset="-120"/>
                </a:rPr>
                <a:t>飛彈技術管制協議（</a:t>
              </a:r>
              <a:r>
                <a:rPr lang="en-US" altLang="zh-TW" sz="1500">
                  <a:solidFill>
                    <a:srgbClr val="0000CC"/>
                  </a:solidFill>
                  <a:latin typeface="標楷體" panose="03000509000000000000" pitchFamily="65" charset="-120"/>
                  <a:ea typeface="標楷體" panose="03000509000000000000" pitchFamily="65" charset="-120"/>
                </a:rPr>
                <a:t>MTCR</a:t>
              </a:r>
              <a:r>
                <a:rPr lang="zh-TW" altLang="zh-TW" sz="1500">
                  <a:solidFill>
                    <a:srgbClr val="0000CC"/>
                  </a:solidFill>
                  <a:latin typeface="標楷體" panose="03000509000000000000" pitchFamily="65" charset="-120"/>
                  <a:ea typeface="標楷體" panose="03000509000000000000" pitchFamily="65" charset="-120"/>
                </a:rPr>
                <a:t>）</a:t>
              </a:r>
            </a:p>
            <a:p>
              <a:pPr eaLnBrk="1">
                <a:lnSpc>
                  <a:spcPct val="100000"/>
                </a:lnSpc>
              </a:pPr>
              <a:r>
                <a:rPr lang="zh-TW" altLang="zh-TW" sz="1500">
                  <a:solidFill>
                    <a:srgbClr val="0000CC"/>
                  </a:solidFill>
                  <a:latin typeface="標楷體" panose="03000509000000000000" pitchFamily="65" charset="-120"/>
                  <a:ea typeface="標楷體" panose="03000509000000000000" pitchFamily="65" charset="-120"/>
                </a:rPr>
                <a:t>核子供應國集團（</a:t>
              </a:r>
              <a:r>
                <a:rPr lang="en-US" altLang="zh-TW" sz="1500">
                  <a:solidFill>
                    <a:srgbClr val="0000CC"/>
                  </a:solidFill>
                  <a:latin typeface="標楷體" panose="03000509000000000000" pitchFamily="65" charset="-120"/>
                  <a:ea typeface="標楷體" panose="03000509000000000000" pitchFamily="65" charset="-120"/>
                </a:rPr>
                <a:t>NSG</a:t>
              </a:r>
              <a:r>
                <a:rPr lang="zh-TW" altLang="zh-TW" sz="1500">
                  <a:solidFill>
                    <a:srgbClr val="0000CC"/>
                  </a:solidFill>
                  <a:latin typeface="標楷體" panose="03000509000000000000" pitchFamily="65" charset="-120"/>
                  <a:ea typeface="標楷體" panose="03000509000000000000" pitchFamily="65" charset="-120"/>
                </a:rPr>
                <a:t>）</a:t>
              </a:r>
            </a:p>
            <a:p>
              <a:pPr eaLnBrk="1">
                <a:lnSpc>
                  <a:spcPct val="100000"/>
                </a:lnSpc>
              </a:pPr>
              <a:r>
                <a:rPr lang="zh-TW" altLang="zh-TW" sz="1500">
                  <a:solidFill>
                    <a:srgbClr val="0000CC"/>
                  </a:solidFill>
                  <a:latin typeface="標楷體" panose="03000509000000000000" pitchFamily="65" charset="-120"/>
                  <a:ea typeface="標楷體" panose="03000509000000000000" pitchFamily="65" charset="-120"/>
                </a:rPr>
                <a:t>澳洲集團（</a:t>
              </a:r>
              <a:r>
                <a:rPr lang="en-US" altLang="zh-TW" sz="1500">
                  <a:solidFill>
                    <a:srgbClr val="0000CC"/>
                  </a:solidFill>
                  <a:latin typeface="標楷體" panose="03000509000000000000" pitchFamily="65" charset="-120"/>
                  <a:ea typeface="標楷體" panose="03000509000000000000" pitchFamily="65" charset="-120"/>
                </a:rPr>
                <a:t>AG</a:t>
              </a:r>
              <a:r>
                <a:rPr lang="zh-TW" altLang="zh-TW" sz="1500">
                  <a:solidFill>
                    <a:srgbClr val="0000CC"/>
                  </a:solidFill>
                  <a:latin typeface="標楷體" panose="03000509000000000000" pitchFamily="65" charset="-120"/>
                  <a:ea typeface="標楷體" panose="03000509000000000000" pitchFamily="65" charset="-120"/>
                </a:rPr>
                <a:t>）</a:t>
              </a:r>
            </a:p>
            <a:p>
              <a:pPr eaLnBrk="1">
                <a:lnSpc>
                  <a:spcPct val="100000"/>
                </a:lnSpc>
              </a:pPr>
              <a:r>
                <a:rPr lang="zh-TW" altLang="zh-TW" sz="1500">
                  <a:solidFill>
                    <a:srgbClr val="0000CC"/>
                  </a:solidFill>
                  <a:latin typeface="標楷體" panose="03000509000000000000" pitchFamily="65" charset="-120"/>
                  <a:ea typeface="標楷體" panose="03000509000000000000" pitchFamily="65" charset="-120"/>
                </a:rPr>
                <a:t>聯合國禁止化學武器公約（</a:t>
              </a:r>
              <a:r>
                <a:rPr lang="en-US" altLang="zh-TW" sz="1500">
                  <a:solidFill>
                    <a:srgbClr val="0000CC"/>
                  </a:solidFill>
                  <a:latin typeface="標楷體" panose="03000509000000000000" pitchFamily="65" charset="-120"/>
                  <a:ea typeface="標楷體" panose="03000509000000000000" pitchFamily="65" charset="-120"/>
                </a:rPr>
                <a:t>CWG</a:t>
              </a:r>
              <a:r>
                <a:rPr lang="zh-TW" altLang="zh-TW" sz="1500">
                  <a:solidFill>
                    <a:srgbClr val="0000CC"/>
                  </a:solidFill>
                  <a:latin typeface="標楷體" panose="03000509000000000000" pitchFamily="65" charset="-120"/>
                  <a:ea typeface="標楷體" panose="03000509000000000000" pitchFamily="65" charset="-120"/>
                </a:rPr>
                <a:t>）</a:t>
              </a:r>
            </a:p>
          </p:txBody>
        </p:sp>
        <p:sp>
          <p:nvSpPr>
            <p:cNvPr id="11" name="Rectangle 4"/>
            <p:cNvSpPr>
              <a:spLocks noChangeArrowheads="1"/>
            </p:cNvSpPr>
            <p:nvPr/>
          </p:nvSpPr>
          <p:spPr bwMode="auto">
            <a:xfrm>
              <a:off x="4824413" y="4679950"/>
              <a:ext cx="3454400" cy="862013"/>
            </a:xfrm>
            <a:prstGeom prst="rect">
              <a:avLst/>
            </a:prstGeom>
            <a:noFill/>
            <a:ln w="18000">
              <a:solidFill>
                <a:srgbClr val="0000CC"/>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9000" tIns="54000" rIns="99000" bIns="54000" anchor="ctr"/>
            <a:lstStyle>
              <a:lvl1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9pPr>
            </a:lstStyle>
            <a:p>
              <a:pPr eaLnBrk="1">
                <a:lnSpc>
                  <a:spcPct val="100000"/>
                </a:lnSpc>
              </a:pPr>
              <a:r>
                <a:rPr lang="en-US" altLang="zh-TW" sz="1500" dirty="0">
                  <a:solidFill>
                    <a:srgbClr val="0000CC"/>
                  </a:solidFill>
                  <a:latin typeface="標楷體" panose="03000509000000000000" pitchFamily="65" charset="-120"/>
                  <a:ea typeface="標楷體" panose="03000509000000000000" pitchFamily="65" charset="-120"/>
                </a:rPr>
                <a:t>2008.12.26</a:t>
              </a:r>
              <a:r>
                <a:rPr lang="zh-TW" altLang="zh-TW" sz="1500" dirty="0">
                  <a:solidFill>
                    <a:srgbClr val="0000CC"/>
                  </a:solidFill>
                  <a:latin typeface="標楷體" panose="03000509000000000000" pitchFamily="65" charset="-120"/>
                  <a:ea typeface="標楷體" panose="03000509000000000000" pitchFamily="65" charset="-120"/>
                </a:rPr>
                <a:t>國貿局公告</a:t>
              </a:r>
            </a:p>
            <a:p>
              <a:pPr eaLnBrk="1">
                <a:lnSpc>
                  <a:spcPct val="100000"/>
                </a:lnSpc>
              </a:pPr>
              <a:r>
                <a:rPr lang="zh-TW" altLang="zh-TW" sz="1500" dirty="0">
                  <a:solidFill>
                    <a:srgbClr val="0000CC"/>
                  </a:solidFill>
                  <a:latin typeface="標楷體" panose="03000509000000000000" pitchFamily="65" charset="-120"/>
                  <a:ea typeface="標楷體" panose="03000509000000000000" pitchFamily="65" charset="-120"/>
                </a:rPr>
                <a:t>歐盟軍商兩用貨品及出口技術管制清單</a:t>
              </a:r>
            </a:p>
            <a:p>
              <a:pPr eaLnBrk="1">
                <a:lnSpc>
                  <a:spcPct val="100000"/>
                </a:lnSpc>
              </a:pPr>
              <a:r>
                <a:rPr lang="zh-TW" altLang="zh-TW" sz="1500" dirty="0">
                  <a:solidFill>
                    <a:srgbClr val="0000CC"/>
                  </a:solidFill>
                  <a:latin typeface="標楷體" panose="03000509000000000000" pitchFamily="65" charset="-120"/>
                  <a:ea typeface="標楷體" panose="03000509000000000000" pitchFamily="65" charset="-120"/>
                </a:rPr>
                <a:t>歐盟一般軍用貨品清單</a:t>
              </a:r>
            </a:p>
          </p:txBody>
        </p:sp>
        <p:sp>
          <p:nvSpPr>
            <p:cNvPr id="12" name="Rectangle 5"/>
            <p:cNvSpPr>
              <a:spLocks noChangeArrowheads="1"/>
            </p:cNvSpPr>
            <p:nvPr/>
          </p:nvSpPr>
          <p:spPr bwMode="auto">
            <a:xfrm>
              <a:off x="4824413" y="5792788"/>
              <a:ext cx="3454400" cy="790575"/>
            </a:xfrm>
            <a:prstGeom prst="rect">
              <a:avLst/>
            </a:prstGeom>
            <a:noFill/>
            <a:ln w="18000">
              <a:solidFill>
                <a:srgbClr val="0000CC"/>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9000" tIns="54000" rIns="99000" bIns="54000" anchor="ctr"/>
            <a:lstStyle>
              <a:lvl1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Lst>
                <a:defRPr>
                  <a:solidFill>
                    <a:schemeClr val="tx1"/>
                  </a:solidFill>
                  <a:latin typeface="Arial" panose="020B0604020202020204" pitchFamily="34" charset="0"/>
                  <a:ea typeface="微軟正黑體" panose="020B0604030504040204" pitchFamily="34" charset="-120"/>
                </a:defRPr>
              </a:lvl9pPr>
            </a:lstStyle>
            <a:p>
              <a:pPr eaLnBrk="1">
                <a:lnSpc>
                  <a:spcPct val="100000"/>
                </a:lnSpc>
              </a:pPr>
              <a:r>
                <a:rPr lang="en-US" altLang="zh-TW" sz="1500" dirty="0">
                  <a:solidFill>
                    <a:srgbClr val="0000CC"/>
                  </a:solidFill>
                  <a:latin typeface="標楷體" panose="03000509000000000000" pitchFamily="65" charset="-120"/>
                  <a:cs typeface="DejaVu Sans" panose="020B0603030804020204" pitchFamily="34" charset="0"/>
                </a:rPr>
                <a:t>2</a:t>
              </a:r>
              <a:r>
                <a:rPr lang="en-US" altLang="zh-TW" sz="1500" dirty="0">
                  <a:solidFill>
                    <a:srgbClr val="0000CC"/>
                  </a:solidFill>
                  <a:latin typeface="標楷體" panose="03000509000000000000" pitchFamily="65" charset="-120"/>
                  <a:ea typeface="標楷體" panose="03000509000000000000" pitchFamily="65" charset="-120"/>
                </a:rPr>
                <a:t>018.2</a:t>
              </a:r>
              <a:r>
                <a:rPr lang="zh-TW" altLang="zh-TW" sz="1500" dirty="0">
                  <a:solidFill>
                    <a:srgbClr val="0000CC"/>
                  </a:solidFill>
                  <a:latin typeface="標楷體" panose="03000509000000000000" pitchFamily="65" charset="-120"/>
                  <a:ea typeface="標楷體" panose="03000509000000000000" pitchFamily="65" charset="-120"/>
                </a:rPr>
                <a:t>國貿局公告</a:t>
              </a:r>
            </a:p>
            <a:p>
              <a:pPr eaLnBrk="1">
                <a:lnSpc>
                  <a:spcPct val="100000"/>
                </a:lnSpc>
              </a:pPr>
              <a:r>
                <a:rPr lang="zh-TW" altLang="zh-TW" sz="1500" dirty="0">
                  <a:solidFill>
                    <a:srgbClr val="0000CC"/>
                  </a:solidFill>
                  <a:latin typeface="標楷體" panose="03000509000000000000" pitchFamily="65" charset="-120"/>
                  <a:ea typeface="標楷體" panose="03000509000000000000" pitchFamily="65" charset="-120"/>
                </a:rPr>
                <a:t>軍商兩用貨品及出口技術管制清單</a:t>
              </a:r>
            </a:p>
            <a:p>
              <a:pPr eaLnBrk="1">
                <a:lnSpc>
                  <a:spcPct val="100000"/>
                </a:lnSpc>
              </a:pPr>
              <a:r>
                <a:rPr lang="zh-TW" altLang="zh-TW" sz="1500" dirty="0">
                  <a:solidFill>
                    <a:srgbClr val="0000CC"/>
                  </a:solidFill>
                  <a:latin typeface="標楷體" panose="03000509000000000000" pitchFamily="65" charset="-120"/>
                  <a:ea typeface="標楷體" panose="03000509000000000000" pitchFamily="65" charset="-120"/>
                </a:rPr>
                <a:t>一般軍用貨品清單</a:t>
              </a:r>
            </a:p>
          </p:txBody>
        </p:sp>
        <p:sp>
          <p:nvSpPr>
            <p:cNvPr id="13" name="AutoShape 6"/>
            <p:cNvSpPr>
              <a:spLocks noChangeArrowheads="1"/>
            </p:cNvSpPr>
            <p:nvPr/>
          </p:nvSpPr>
          <p:spPr bwMode="auto">
            <a:xfrm>
              <a:off x="4248150" y="5040313"/>
              <a:ext cx="574675" cy="142875"/>
            </a:xfrm>
            <a:custGeom>
              <a:avLst/>
              <a:gdLst>
                <a:gd name="T0" fmla="*/ 574675 w 574675"/>
                <a:gd name="T1" fmla="*/ 71438 h 142875"/>
                <a:gd name="T2" fmla="*/ 287338 w 574675"/>
                <a:gd name="T3" fmla="*/ 142875 h 142875"/>
                <a:gd name="T4" fmla="*/ 0 w 574675"/>
                <a:gd name="T5" fmla="*/ 71438 h 142875"/>
                <a:gd name="T6" fmla="*/ 287338 w 574675"/>
                <a:gd name="T7" fmla="*/ 0 h 142875"/>
                <a:gd name="T8" fmla="*/ 0 60000 65536"/>
                <a:gd name="T9" fmla="*/ 5898240 60000 65536"/>
                <a:gd name="T10" fmla="*/ 11796480 60000 65536"/>
                <a:gd name="T11" fmla="*/ 17694720 60000 65536"/>
                <a:gd name="T12" fmla="*/ 0 w 574675"/>
                <a:gd name="T13" fmla="*/ 0 h 142875"/>
                <a:gd name="T14" fmla="*/ 574675 w 574675"/>
                <a:gd name="T15" fmla="*/ 142875 h 142875"/>
              </a:gdLst>
              <a:ahLst/>
              <a:cxnLst>
                <a:cxn ang="T8">
                  <a:pos x="T0" y="T1"/>
                </a:cxn>
                <a:cxn ang="T9">
                  <a:pos x="T2" y="T3"/>
                </a:cxn>
                <a:cxn ang="T10">
                  <a:pos x="T4" y="T5"/>
                </a:cxn>
                <a:cxn ang="T11">
                  <a:pos x="T6" y="T7"/>
                </a:cxn>
              </a:cxnLst>
              <a:rect l="T12" t="T13" r="T14" b="T15"/>
              <a:pathLst>
                <a:path w="574675" h="142875">
                  <a:moveTo>
                    <a:pt x="0" y="100"/>
                  </a:moveTo>
                  <a:lnTo>
                    <a:pt x="1200" y="100"/>
                  </a:lnTo>
                  <a:lnTo>
                    <a:pt x="1200" y="0"/>
                  </a:lnTo>
                  <a:lnTo>
                    <a:pt x="1600" y="200"/>
                  </a:lnTo>
                  <a:lnTo>
                    <a:pt x="1200" y="401"/>
                  </a:lnTo>
                  <a:lnTo>
                    <a:pt x="1200" y="300"/>
                  </a:lnTo>
                  <a:lnTo>
                    <a:pt x="0" y="300"/>
                  </a:lnTo>
                  <a:lnTo>
                    <a:pt x="0" y="100"/>
                  </a:lnTo>
                </a:path>
              </a:pathLst>
            </a:custGeom>
            <a:solidFill>
              <a:srgbClr val="729FCF"/>
            </a:solidFill>
            <a:ln w="9525" cap="flat">
              <a:solidFill>
                <a:srgbClr val="0000CC"/>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4" name="AutoShape 7"/>
            <p:cNvSpPr>
              <a:spLocks noChangeArrowheads="1"/>
            </p:cNvSpPr>
            <p:nvPr/>
          </p:nvSpPr>
          <p:spPr bwMode="auto">
            <a:xfrm>
              <a:off x="6408738" y="5543550"/>
              <a:ext cx="142875" cy="247650"/>
            </a:xfrm>
            <a:custGeom>
              <a:avLst/>
              <a:gdLst>
                <a:gd name="T0" fmla="*/ 142875 w 142875"/>
                <a:gd name="T1" fmla="*/ 123825 h 247650"/>
                <a:gd name="T2" fmla="*/ 71438 w 142875"/>
                <a:gd name="T3" fmla="*/ 247650 h 247650"/>
                <a:gd name="T4" fmla="*/ 0 w 142875"/>
                <a:gd name="T5" fmla="*/ 123825 h 247650"/>
                <a:gd name="T6" fmla="*/ 71438 w 142875"/>
                <a:gd name="T7" fmla="*/ 0 h 247650"/>
                <a:gd name="T8" fmla="*/ 0 60000 65536"/>
                <a:gd name="T9" fmla="*/ 5898240 60000 65536"/>
                <a:gd name="T10" fmla="*/ 11796480 60000 65536"/>
                <a:gd name="T11" fmla="*/ 17694720 60000 65536"/>
                <a:gd name="T12" fmla="*/ 0 w 142875"/>
                <a:gd name="T13" fmla="*/ 0 h 247650"/>
                <a:gd name="T14" fmla="*/ 142875 w 142875"/>
                <a:gd name="T15" fmla="*/ 247650 h 247650"/>
              </a:gdLst>
              <a:ahLst/>
              <a:cxnLst>
                <a:cxn ang="T8">
                  <a:pos x="T0" y="T1"/>
                </a:cxn>
                <a:cxn ang="T9">
                  <a:pos x="T2" y="T3"/>
                </a:cxn>
                <a:cxn ang="T10">
                  <a:pos x="T4" y="T5"/>
                </a:cxn>
                <a:cxn ang="T11">
                  <a:pos x="T6" y="T7"/>
                </a:cxn>
              </a:cxnLst>
              <a:rect l="T12" t="T13" r="T14" b="T15"/>
              <a:pathLst>
                <a:path w="142875" h="247650">
                  <a:moveTo>
                    <a:pt x="100" y="0"/>
                  </a:moveTo>
                  <a:lnTo>
                    <a:pt x="100" y="519"/>
                  </a:lnTo>
                  <a:lnTo>
                    <a:pt x="0" y="519"/>
                  </a:lnTo>
                  <a:lnTo>
                    <a:pt x="200" y="692"/>
                  </a:lnTo>
                  <a:lnTo>
                    <a:pt x="401" y="519"/>
                  </a:lnTo>
                  <a:lnTo>
                    <a:pt x="300" y="519"/>
                  </a:lnTo>
                  <a:lnTo>
                    <a:pt x="300" y="0"/>
                  </a:lnTo>
                  <a:lnTo>
                    <a:pt x="100" y="0"/>
                  </a:lnTo>
                </a:path>
              </a:pathLst>
            </a:custGeom>
            <a:solidFill>
              <a:srgbClr val="729FCF"/>
            </a:solidFill>
            <a:ln w="9525" cap="flat">
              <a:solidFill>
                <a:srgbClr val="3465A4"/>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5" name="向右箭號 14"/>
            <p:cNvSpPr/>
            <p:nvPr/>
          </p:nvSpPr>
          <p:spPr bwMode="auto">
            <a:xfrm>
              <a:off x="4269224" y="4939428"/>
              <a:ext cx="576262" cy="343056"/>
            </a:xfrm>
            <a:prstGeom prst="rightArrow">
              <a:avLst/>
            </a:pr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zh-TW" altLang="en-US" sz="1800" b="0" i="0" u="none" strike="noStrike" cap="none" normalizeH="0" baseline="0" smtClean="0">
                <a:ln>
                  <a:noFill/>
                </a:ln>
                <a:effectLst/>
                <a:latin typeface="Arial" panose="020B0604020202020204" pitchFamily="34" charset="0"/>
                <a:ea typeface="微軟正黑體" panose="020B0604030504040204" pitchFamily="34" charset="-120"/>
              </a:endParaRPr>
            </a:p>
          </p:txBody>
        </p:sp>
        <p:sp>
          <p:nvSpPr>
            <p:cNvPr id="16" name="向下箭號 15"/>
            <p:cNvSpPr/>
            <p:nvPr/>
          </p:nvSpPr>
          <p:spPr bwMode="auto">
            <a:xfrm>
              <a:off x="6139488" y="5501481"/>
              <a:ext cx="325705" cy="267495"/>
            </a:xfrm>
            <a:prstGeom prst="downArrow">
              <a:avLst/>
            </a:pr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zh-TW" altLang="en-US" sz="1800" b="0" i="0" u="none" strike="noStrike" cap="none" normalizeH="0" baseline="0" smtClean="0">
                <a:ln>
                  <a:noFill/>
                </a:ln>
                <a:effectLst/>
                <a:latin typeface="Arial" panose="020B0604020202020204" pitchFamily="34" charset="0"/>
                <a:ea typeface="微軟正黑體" panose="020B0604030504040204" pitchFamily="34" charset="-120"/>
              </a:endParaRPr>
            </a:p>
          </p:txBody>
        </p:sp>
      </p:grpSp>
    </p:spTree>
    <p:extLst>
      <p:ext uri="{BB962C8B-B14F-4D97-AF65-F5344CB8AC3E}">
        <p14:creationId xmlns:p14="http://schemas.microsoft.com/office/powerpoint/2010/main" val="11900428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a:lnSpc>
                <a:spcPct val="100000"/>
              </a:lnSpc>
            </a:pPr>
            <a:r>
              <a:rPr lang="en-US" altLang="zh-TW" b="1" dirty="0" smtClean="0">
                <a:solidFill>
                  <a:srgbClr val="0000CC"/>
                </a:solidFill>
                <a:latin typeface="標楷體" panose="03000509000000000000" pitchFamily="65" charset="-120"/>
                <a:ea typeface="標楷體" panose="03000509000000000000" pitchFamily="65" charset="-120"/>
              </a:rPr>
              <a:t> </a:t>
            </a:r>
            <a:endParaRPr lang="en-US" altLang="zh-TW" b="1" dirty="0">
              <a:solidFill>
                <a:srgbClr val="0000CC"/>
              </a:solidFill>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a:xfrm>
            <a:off x="457200" y="1604963"/>
            <a:ext cx="8228013" cy="1357178"/>
          </a:xfrm>
        </p:spPr>
        <p:txBody>
          <a:bodyPr/>
          <a:lstStyle/>
          <a:p>
            <a:r>
              <a:rPr lang="en-US" altLang="zh-TW" dirty="0" smtClean="0">
                <a:latin typeface="標楷體" panose="03000509000000000000" pitchFamily="65" charset="-120"/>
                <a:ea typeface="標楷體" panose="03000509000000000000" pitchFamily="65" charset="-120"/>
              </a:rPr>
              <a:t> </a:t>
            </a:r>
            <a:endParaRPr lang="zh-TW" altLang="en-US" dirty="0">
              <a:latin typeface="標楷體" panose="03000509000000000000" pitchFamily="65" charset="-120"/>
              <a:ea typeface="標楷體" panose="03000509000000000000" pitchFamily="65" charset="-120"/>
            </a:endParaRPr>
          </a:p>
        </p:txBody>
      </p:sp>
      <p:sp>
        <p:nvSpPr>
          <p:cNvPr id="4" name="Rectangle 1"/>
          <p:cNvSpPr>
            <a:spLocks noChangeArrowheads="1"/>
          </p:cNvSpPr>
          <p:nvPr/>
        </p:nvSpPr>
        <p:spPr bwMode="auto">
          <a:xfrm>
            <a:off x="1543050" y="598488"/>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9pPr>
          </a:lstStyle>
          <a:p>
            <a:pPr eaLnBrk="1">
              <a:lnSpc>
                <a:spcPct val="100000"/>
              </a:lnSpc>
            </a:pPr>
            <a:r>
              <a:rPr lang="zh-TW" altLang="zh-TW" sz="3200" b="1" dirty="0">
                <a:solidFill>
                  <a:srgbClr val="0000CC"/>
                </a:solidFill>
                <a:latin typeface="標楷體" panose="03000509000000000000" pitchFamily="65" charset="-120"/>
                <a:ea typeface="標楷體" panose="03000509000000000000" pitchFamily="65" charset="-120"/>
              </a:rPr>
              <a:t>什麼是戰略性高科技貨品</a:t>
            </a:r>
            <a:r>
              <a:rPr lang="en-US" altLang="zh-TW" sz="3200" b="1" dirty="0">
                <a:solidFill>
                  <a:srgbClr val="0000CC"/>
                </a:solidFill>
                <a:latin typeface="標楷體" panose="03000509000000000000" pitchFamily="65" charset="-120"/>
                <a:ea typeface="標楷體" panose="03000509000000000000" pitchFamily="65" charset="-120"/>
              </a:rPr>
              <a:t>(SHTC)</a:t>
            </a:r>
            <a:r>
              <a:rPr lang="zh-TW" altLang="zh-TW" sz="3200" b="1" dirty="0">
                <a:solidFill>
                  <a:srgbClr val="0000CC"/>
                </a:solidFill>
                <a:latin typeface="標楷體" panose="03000509000000000000" pitchFamily="65" charset="-120"/>
                <a:ea typeface="標楷體" panose="03000509000000000000" pitchFamily="65" charset="-120"/>
              </a:rPr>
              <a:t>」</a:t>
            </a:r>
            <a:r>
              <a:rPr lang="en-US" altLang="zh-TW" sz="3200" b="1" dirty="0">
                <a:solidFill>
                  <a:srgbClr val="0000CC"/>
                </a:solidFill>
                <a:latin typeface="標楷體" panose="03000509000000000000" pitchFamily="65" charset="-120"/>
                <a:ea typeface="標楷體" panose="03000509000000000000" pitchFamily="65" charset="-120"/>
              </a:rPr>
              <a:t>?</a:t>
            </a:r>
          </a:p>
        </p:txBody>
      </p:sp>
      <p:sp>
        <p:nvSpPr>
          <p:cNvPr id="5" name="Rectangle 2"/>
          <p:cNvSpPr>
            <a:spLocks noChangeArrowheads="1"/>
          </p:cNvSpPr>
          <p:nvPr/>
        </p:nvSpPr>
        <p:spPr bwMode="auto">
          <a:xfrm>
            <a:off x="1327150" y="1628775"/>
            <a:ext cx="7342188" cy="4243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chemeClr val="tx1"/>
                </a:solidFill>
                <a:latin typeface="Arial" panose="020B0604020202020204" pitchFamily="34" charset="0"/>
                <a:ea typeface="微軟正黑體" panose="020B0604030504040204" pitchFamily="34" charset="-120"/>
              </a:defRPr>
            </a:lvl9pPr>
          </a:lstStyle>
          <a:p>
            <a:pPr eaLnBrk="1">
              <a:lnSpc>
                <a:spcPct val="100000"/>
              </a:lnSpc>
            </a:pPr>
            <a:r>
              <a:rPr lang="zh-TW" altLang="zh-TW" sz="1600" dirty="0">
                <a:solidFill>
                  <a:srgbClr val="0000CC"/>
                </a:solidFill>
                <a:latin typeface="標楷體" panose="03000509000000000000" pitchFamily="65" charset="-120"/>
                <a:ea typeface="標楷體" panose="03000509000000000000" pitchFamily="65" charset="-120"/>
              </a:rPr>
              <a:t>「 </a:t>
            </a:r>
            <a:r>
              <a:rPr lang="zh-TW" altLang="zh-TW" sz="2200" dirty="0">
                <a:solidFill>
                  <a:srgbClr val="0000CC"/>
                </a:solidFill>
                <a:latin typeface="標楷體" panose="03000509000000000000" pitchFamily="65" charset="-120"/>
                <a:ea typeface="標楷體" panose="03000509000000000000" pitchFamily="65" charset="-120"/>
              </a:rPr>
              <a:t>戰略性高科技貨品」</a:t>
            </a:r>
            <a:r>
              <a:rPr lang="en-US" altLang="zh-TW" sz="2200" dirty="0">
                <a:solidFill>
                  <a:srgbClr val="0000CC"/>
                </a:solidFill>
                <a:latin typeface="標楷體" panose="03000509000000000000" pitchFamily="65" charset="-120"/>
                <a:ea typeface="標楷體" panose="03000509000000000000" pitchFamily="65" charset="-120"/>
              </a:rPr>
              <a:t>(Strategic Hi-Tech Commodity,</a:t>
            </a:r>
            <a:r>
              <a:rPr lang="zh-TW" altLang="zh-TW" sz="2200" dirty="0">
                <a:solidFill>
                  <a:srgbClr val="0000CC"/>
                </a:solidFill>
                <a:latin typeface="標楷體" panose="03000509000000000000" pitchFamily="65" charset="-120"/>
                <a:ea typeface="標楷體" panose="03000509000000000000" pitchFamily="65" charset="-120"/>
              </a:rPr>
              <a:t>簡稱</a:t>
            </a:r>
            <a:r>
              <a:rPr lang="en-US" altLang="zh-TW" sz="2200" dirty="0">
                <a:solidFill>
                  <a:srgbClr val="0000CC"/>
                </a:solidFill>
                <a:latin typeface="標楷體" panose="03000509000000000000" pitchFamily="65" charset="-120"/>
                <a:ea typeface="標楷體" panose="03000509000000000000" pitchFamily="65" charset="-120"/>
              </a:rPr>
              <a:t>SHTC) </a:t>
            </a:r>
            <a:r>
              <a:rPr lang="zh-TW" altLang="zh-TW" sz="2200" dirty="0">
                <a:solidFill>
                  <a:srgbClr val="0000CC"/>
                </a:solidFill>
                <a:latin typeface="標楷體" panose="03000509000000000000" pitchFamily="65" charset="-120"/>
                <a:ea typeface="標楷體" panose="03000509000000000000" pitchFamily="65" charset="-120"/>
              </a:rPr>
              <a:t>泛指所有可供作</a:t>
            </a:r>
            <a:r>
              <a:rPr lang="zh-TW" altLang="zh-TW" sz="2200" b="1" dirty="0">
                <a:solidFill>
                  <a:srgbClr val="0000CC"/>
                </a:solidFill>
                <a:latin typeface="標楷體" panose="03000509000000000000" pitchFamily="65" charset="-120"/>
                <a:ea typeface="標楷體" panose="03000509000000000000" pitchFamily="65" charset="-120"/>
              </a:rPr>
              <a:t>生產</a:t>
            </a:r>
            <a:r>
              <a:rPr lang="zh-TW" altLang="zh-TW" sz="2200" dirty="0">
                <a:solidFill>
                  <a:srgbClr val="0000CC"/>
                </a:solidFill>
                <a:latin typeface="標楷體" panose="03000509000000000000" pitchFamily="65" charset="-120"/>
                <a:ea typeface="標楷體" panose="03000509000000000000" pitchFamily="65" charset="-120"/>
              </a:rPr>
              <a:t>或</a:t>
            </a:r>
            <a:r>
              <a:rPr lang="zh-TW" altLang="zh-TW" sz="2200" b="1" dirty="0">
                <a:solidFill>
                  <a:srgbClr val="0000CC"/>
                </a:solidFill>
                <a:latin typeface="標楷體" panose="03000509000000000000" pitchFamily="65" charset="-120"/>
                <a:ea typeface="標楷體" panose="03000509000000000000" pitchFamily="65" charset="-120"/>
              </a:rPr>
              <a:t>發展</a:t>
            </a:r>
            <a:r>
              <a:rPr lang="zh-TW" altLang="zh-TW" sz="2200" b="1" dirty="0">
                <a:solidFill>
                  <a:srgbClr val="CC0000"/>
                </a:solidFill>
                <a:latin typeface="標楷體" panose="03000509000000000000" pitchFamily="65" charset="-120"/>
                <a:ea typeface="標楷體" panose="03000509000000000000" pitchFamily="65" charset="-120"/>
              </a:rPr>
              <a:t>核子</a:t>
            </a:r>
            <a:r>
              <a:rPr lang="zh-TW" altLang="zh-TW" sz="2200" dirty="0">
                <a:solidFill>
                  <a:srgbClr val="0000CC"/>
                </a:solidFill>
                <a:latin typeface="標楷體" panose="03000509000000000000" pitchFamily="65" charset="-120"/>
                <a:ea typeface="標楷體" panose="03000509000000000000" pitchFamily="65" charset="-120"/>
              </a:rPr>
              <a:t>、</a:t>
            </a:r>
            <a:r>
              <a:rPr lang="zh-TW" altLang="zh-TW" sz="2200" b="1" dirty="0">
                <a:solidFill>
                  <a:srgbClr val="CC0000"/>
                </a:solidFill>
                <a:latin typeface="標楷體" panose="03000509000000000000" pitchFamily="65" charset="-120"/>
                <a:ea typeface="標楷體" panose="03000509000000000000" pitchFamily="65" charset="-120"/>
              </a:rPr>
              <a:t>生化</a:t>
            </a:r>
            <a:r>
              <a:rPr lang="zh-TW" altLang="zh-TW" sz="2200" dirty="0">
                <a:solidFill>
                  <a:srgbClr val="0000CC"/>
                </a:solidFill>
                <a:latin typeface="標楷體" panose="03000509000000000000" pitchFamily="65" charset="-120"/>
                <a:ea typeface="標楷體" panose="03000509000000000000" pitchFamily="65" charset="-120"/>
              </a:rPr>
              <a:t>、</a:t>
            </a:r>
            <a:r>
              <a:rPr lang="zh-TW" altLang="zh-TW" sz="2200" b="1" dirty="0">
                <a:solidFill>
                  <a:srgbClr val="CC0000"/>
                </a:solidFill>
                <a:latin typeface="標楷體" panose="03000509000000000000" pitchFamily="65" charset="-120"/>
                <a:ea typeface="標楷體" panose="03000509000000000000" pitchFamily="65" charset="-120"/>
              </a:rPr>
              <a:t>飛彈</a:t>
            </a:r>
            <a:r>
              <a:rPr lang="zh-TW" altLang="zh-TW" sz="2200" dirty="0">
                <a:solidFill>
                  <a:srgbClr val="0000CC"/>
                </a:solidFill>
                <a:latin typeface="標楷體" panose="03000509000000000000" pitchFamily="65" charset="-120"/>
                <a:ea typeface="標楷體" panose="03000509000000000000" pitchFamily="65" charset="-120"/>
              </a:rPr>
              <a:t>等</a:t>
            </a:r>
            <a:r>
              <a:rPr lang="zh-TW" altLang="zh-TW" sz="2200" b="1" u="sng" dirty="0">
                <a:solidFill>
                  <a:srgbClr val="0000CC"/>
                </a:solidFill>
                <a:latin typeface="標楷體" panose="03000509000000000000" pitchFamily="65" charset="-120"/>
                <a:ea typeface="標楷體" panose="03000509000000000000" pitchFamily="65" charset="-120"/>
              </a:rPr>
              <a:t>軍事武器</a:t>
            </a:r>
            <a:r>
              <a:rPr lang="zh-TW" altLang="zh-TW" sz="2200" dirty="0">
                <a:solidFill>
                  <a:srgbClr val="0000CC"/>
                </a:solidFill>
                <a:latin typeface="標楷體" panose="03000509000000000000" pitchFamily="65" charset="-120"/>
                <a:ea typeface="標楷體" panose="03000509000000000000" pitchFamily="65" charset="-120"/>
              </a:rPr>
              <a:t>之貨品</a:t>
            </a:r>
            <a:r>
              <a:rPr lang="zh-TW" altLang="zh-TW" sz="2200" dirty="0" smtClean="0">
                <a:solidFill>
                  <a:srgbClr val="0000CC"/>
                </a:solidFill>
                <a:latin typeface="標楷體" panose="03000509000000000000" pitchFamily="65" charset="-120"/>
                <a:ea typeface="標楷體" panose="03000509000000000000" pitchFamily="65" charset="-120"/>
              </a:rPr>
              <a:t>。</a:t>
            </a:r>
            <a:endParaRPr lang="en-US" altLang="zh-TW" sz="2200" dirty="0" smtClean="0">
              <a:solidFill>
                <a:srgbClr val="0000CC"/>
              </a:solidFill>
              <a:latin typeface="標楷體" panose="03000509000000000000" pitchFamily="65" charset="-120"/>
              <a:ea typeface="標楷體" panose="03000509000000000000" pitchFamily="65" charset="-120"/>
            </a:endParaRPr>
          </a:p>
          <a:p>
            <a:pPr eaLnBrk="1">
              <a:lnSpc>
                <a:spcPct val="100000"/>
              </a:lnSpc>
            </a:pPr>
            <a:endParaRPr lang="en-US" altLang="zh-TW" sz="2200" dirty="0">
              <a:solidFill>
                <a:srgbClr val="000000"/>
              </a:solidFill>
              <a:latin typeface="標楷體" panose="03000509000000000000" pitchFamily="65" charset="-120"/>
              <a:ea typeface="標楷體" panose="03000509000000000000" pitchFamily="65" charset="-120"/>
              <a:cs typeface="DejaVu Sans" panose="020B0603030804020204" pitchFamily="34" charset="0"/>
            </a:endParaRPr>
          </a:p>
          <a:p>
            <a:pPr eaLnBrk="1">
              <a:lnSpc>
                <a:spcPct val="100000"/>
              </a:lnSpc>
            </a:pPr>
            <a:endParaRPr lang="en-US" altLang="zh-TW" sz="2200" dirty="0">
              <a:solidFill>
                <a:srgbClr val="000000"/>
              </a:solidFill>
              <a:latin typeface="標楷體" panose="03000509000000000000" pitchFamily="65" charset="-120"/>
              <a:ea typeface="標楷體" panose="03000509000000000000" pitchFamily="65" charset="-120"/>
              <a:cs typeface="DejaVu Sans" panose="020B0603030804020204" pitchFamily="34" charset="0"/>
            </a:endParaRPr>
          </a:p>
          <a:p>
            <a:pPr eaLnBrk="1">
              <a:lnSpc>
                <a:spcPct val="100000"/>
              </a:lnSpc>
            </a:pPr>
            <a:endParaRPr lang="en-US" altLang="zh-TW" sz="2200" dirty="0">
              <a:solidFill>
                <a:srgbClr val="000000"/>
              </a:solidFill>
              <a:latin typeface="標楷體" panose="03000509000000000000" pitchFamily="65" charset="-120"/>
              <a:ea typeface="標楷體" panose="03000509000000000000" pitchFamily="65" charset="-120"/>
              <a:cs typeface="DejaVu Sans" panose="020B0603030804020204" pitchFamily="34" charset="0"/>
            </a:endParaRPr>
          </a:p>
          <a:p>
            <a:pPr eaLnBrk="1">
              <a:lnSpc>
                <a:spcPct val="100000"/>
              </a:lnSpc>
            </a:pPr>
            <a:endParaRPr lang="en-US" altLang="zh-TW" sz="2200" b="1" dirty="0">
              <a:solidFill>
                <a:srgbClr val="000000"/>
              </a:solidFill>
              <a:latin typeface="標楷體" panose="03000509000000000000" pitchFamily="65" charset="-120"/>
              <a:ea typeface="標楷體" panose="03000509000000000000" pitchFamily="65" charset="-120"/>
              <a:cs typeface="DejaVu Sans" panose="020B0603030804020204" pitchFamily="34" charset="0"/>
            </a:endParaRPr>
          </a:p>
        </p:txBody>
      </p:sp>
      <p:graphicFrame>
        <p:nvGraphicFramePr>
          <p:cNvPr id="15" name="資料庫圖表 14"/>
          <p:cNvGraphicFramePr/>
          <p:nvPr>
            <p:extLst>
              <p:ext uri="{D42A27DB-BD31-4B8C-83A1-F6EECF244321}">
                <p14:modId xmlns:p14="http://schemas.microsoft.com/office/powerpoint/2010/main" val="1812167003"/>
              </p:ext>
            </p:extLst>
          </p:nvPr>
        </p:nvGraphicFramePr>
        <p:xfrm>
          <a:off x="2485623" y="2846230"/>
          <a:ext cx="5164428" cy="34644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文字方塊 15"/>
          <p:cNvSpPr txBox="1"/>
          <p:nvPr/>
        </p:nvSpPr>
        <p:spPr>
          <a:xfrm>
            <a:off x="7006733" y="3422726"/>
            <a:ext cx="1918326" cy="2668679"/>
          </a:xfrm>
          <a:prstGeom prst="rect">
            <a:avLst/>
          </a:prstGeom>
          <a:noFill/>
        </p:spPr>
        <p:txBody>
          <a:bodyPr wrap="square" rtlCol="0">
            <a:spAutoFit/>
          </a:bodyPr>
          <a:lstStyle/>
          <a:p>
            <a:r>
              <a:rPr lang="zh-TW" altLang="en-US" dirty="0">
                <a:solidFill>
                  <a:schemeClr val="accent2">
                    <a:lumMod val="75000"/>
                  </a:schemeClr>
                </a:solidFill>
                <a:latin typeface="標楷體" panose="03000509000000000000" pitchFamily="65" charset="-120"/>
                <a:ea typeface="標楷體" panose="03000509000000000000" pitchFamily="65" charset="-120"/>
              </a:rPr>
              <a:t>核子、生化、飛彈之</a:t>
            </a:r>
            <a:r>
              <a:rPr lang="zh-TW" altLang="en-US" b="1" u="sng" dirty="0">
                <a:solidFill>
                  <a:srgbClr val="FF0000"/>
                </a:solidFill>
                <a:latin typeface="標楷體" panose="03000509000000000000" pitchFamily="65" charset="-120"/>
                <a:ea typeface="標楷體" panose="03000509000000000000" pitchFamily="65" charset="-120"/>
              </a:rPr>
              <a:t>軍事用途</a:t>
            </a:r>
            <a:r>
              <a:rPr lang="zh-TW" altLang="en-US" dirty="0">
                <a:solidFill>
                  <a:schemeClr val="accent2">
                    <a:lumMod val="75000"/>
                  </a:schemeClr>
                </a:solidFill>
                <a:latin typeface="標楷體" panose="03000509000000000000" pitchFamily="65" charset="-120"/>
                <a:ea typeface="標楷體" panose="03000509000000000000" pitchFamily="65" charset="-120"/>
              </a:rPr>
              <a:t>！</a:t>
            </a:r>
          </a:p>
          <a:p>
            <a:r>
              <a:rPr lang="zh-TW" altLang="en-US" dirty="0">
                <a:solidFill>
                  <a:schemeClr val="accent2">
                    <a:lumMod val="75000"/>
                  </a:schemeClr>
                </a:solidFill>
                <a:latin typeface="標楷體" panose="03000509000000000000" pitchFamily="65" charset="-120"/>
                <a:ea typeface="標楷體" panose="03000509000000000000" pitchFamily="65" charset="-120"/>
              </a:rPr>
              <a:t>不知用途？</a:t>
            </a:r>
          </a:p>
          <a:p>
            <a:r>
              <a:rPr lang="zh-TW" altLang="en-US" dirty="0">
                <a:solidFill>
                  <a:schemeClr val="accent2">
                    <a:lumMod val="75000"/>
                  </a:schemeClr>
                </a:solidFill>
                <a:latin typeface="標楷體" panose="03000509000000000000" pitchFamily="65" charset="-120"/>
                <a:ea typeface="標楷體" panose="03000509000000000000" pitchFamily="65" charset="-120"/>
              </a:rPr>
              <a:t>產品功能與</a:t>
            </a:r>
            <a:r>
              <a:rPr lang="zh-TW" altLang="en-US" b="1" u="sng" dirty="0">
                <a:solidFill>
                  <a:srgbClr val="FF0000"/>
                </a:solidFill>
                <a:latin typeface="標楷體" panose="03000509000000000000" pitchFamily="65" charset="-120"/>
                <a:ea typeface="標楷體" panose="03000509000000000000" pitchFamily="65" charset="-120"/>
              </a:rPr>
              <a:t>業務需求</a:t>
            </a:r>
            <a:r>
              <a:rPr lang="zh-TW" altLang="en-US" dirty="0">
                <a:solidFill>
                  <a:schemeClr val="accent2">
                    <a:lumMod val="75000"/>
                  </a:schemeClr>
                </a:solidFill>
                <a:latin typeface="標楷體" panose="03000509000000000000" pitchFamily="65" charset="-120"/>
                <a:ea typeface="標楷體" panose="03000509000000000000" pitchFamily="65" charset="-120"/>
              </a:rPr>
              <a:t>不符？</a:t>
            </a:r>
          </a:p>
          <a:p>
            <a:r>
              <a:rPr lang="zh-TW" altLang="en-US" dirty="0">
                <a:solidFill>
                  <a:schemeClr val="accent2">
                    <a:lumMod val="75000"/>
                  </a:schemeClr>
                </a:solidFill>
                <a:latin typeface="標楷體" panose="03000509000000000000" pitchFamily="65" charset="-120"/>
                <a:ea typeface="標楷體" panose="03000509000000000000" pitchFamily="65" charset="-120"/>
              </a:rPr>
              <a:t>產品規格與</a:t>
            </a:r>
            <a:r>
              <a:rPr lang="zh-TW" altLang="en-US" b="1" u="sng" dirty="0">
                <a:solidFill>
                  <a:srgbClr val="FF0000"/>
                </a:solidFill>
                <a:latin typeface="標楷體" panose="03000509000000000000" pitchFamily="65" charset="-120"/>
                <a:ea typeface="標楷體" panose="03000509000000000000" pitchFamily="65" charset="-120"/>
              </a:rPr>
              <a:t>進口國技術</a:t>
            </a:r>
            <a:r>
              <a:rPr lang="zh-TW" altLang="en-US" dirty="0">
                <a:solidFill>
                  <a:schemeClr val="accent2">
                    <a:lumMod val="75000"/>
                  </a:schemeClr>
                </a:solidFill>
                <a:latin typeface="標楷體" panose="03000509000000000000" pitchFamily="65" charset="-120"/>
                <a:ea typeface="標楷體" panose="03000509000000000000" pitchFamily="65" charset="-120"/>
              </a:rPr>
              <a:t>不相等！</a:t>
            </a:r>
          </a:p>
          <a:p>
            <a:r>
              <a:rPr lang="zh-TW" altLang="en-US" dirty="0">
                <a:solidFill>
                  <a:schemeClr val="accent2">
                    <a:lumMod val="75000"/>
                  </a:schemeClr>
                </a:solidFill>
                <a:latin typeface="標楷體" panose="03000509000000000000" pitchFamily="65" charset="-120"/>
                <a:ea typeface="標楷體" panose="03000509000000000000" pitchFamily="65" charset="-120"/>
              </a:rPr>
              <a:t>價格、貿易或付款方式不合</a:t>
            </a:r>
            <a:r>
              <a:rPr lang="zh-TW" altLang="en-US" b="1" u="sng" dirty="0">
                <a:solidFill>
                  <a:srgbClr val="FF0000"/>
                </a:solidFill>
                <a:latin typeface="標楷體" panose="03000509000000000000" pitchFamily="65" charset="-120"/>
                <a:ea typeface="標楷體" panose="03000509000000000000" pitchFamily="65" charset="-120"/>
              </a:rPr>
              <a:t>國際貿易</a:t>
            </a:r>
            <a:r>
              <a:rPr lang="zh-TW" altLang="en-US" dirty="0">
                <a:solidFill>
                  <a:schemeClr val="accent2">
                    <a:lumMod val="75000"/>
                  </a:schemeClr>
                </a:solidFill>
                <a:latin typeface="標楷體" panose="03000509000000000000" pitchFamily="65" charset="-120"/>
                <a:ea typeface="標楷體" panose="03000509000000000000" pitchFamily="65" charset="-120"/>
              </a:rPr>
              <a:t>方式？</a:t>
            </a:r>
          </a:p>
        </p:txBody>
      </p:sp>
      <p:sp>
        <p:nvSpPr>
          <p:cNvPr id="18" name="文字方塊 17"/>
          <p:cNvSpPr txBox="1"/>
          <p:nvPr/>
        </p:nvSpPr>
        <p:spPr>
          <a:xfrm>
            <a:off x="1071429" y="3554569"/>
            <a:ext cx="2472743" cy="2883097"/>
          </a:xfrm>
          <a:prstGeom prst="rect">
            <a:avLst/>
          </a:prstGeom>
          <a:noFill/>
        </p:spPr>
        <p:txBody>
          <a:bodyPr wrap="square" rtlCol="0">
            <a:spAutoFit/>
          </a:bodyPr>
          <a:lstStyle/>
          <a:p>
            <a:r>
              <a:rPr lang="zh-TW" altLang="en-US" sz="1500" dirty="0">
                <a:solidFill>
                  <a:schemeClr val="accent2">
                    <a:lumMod val="75000"/>
                  </a:schemeClr>
                </a:solidFill>
                <a:latin typeface="標楷體" panose="03000509000000000000" pitchFamily="65" charset="-120"/>
                <a:ea typeface="標楷體" panose="03000509000000000000" pitchFamily="65" charset="-120"/>
              </a:rPr>
              <a:t>國外交易對象：</a:t>
            </a:r>
          </a:p>
          <a:p>
            <a:r>
              <a:rPr lang="zh-TW" altLang="en-US" sz="1500" dirty="0">
                <a:solidFill>
                  <a:schemeClr val="accent2">
                    <a:lumMod val="75000"/>
                  </a:schemeClr>
                </a:solidFill>
                <a:latin typeface="標楷體" panose="03000509000000000000" pitchFamily="65" charset="-120"/>
                <a:ea typeface="標楷體" panose="03000509000000000000" pitchFamily="65" charset="-120"/>
              </a:rPr>
              <a:t>國際出口管制</a:t>
            </a:r>
            <a:r>
              <a:rPr lang="zh-TW" altLang="en-US" sz="1500" b="1" u="sng" dirty="0">
                <a:solidFill>
                  <a:srgbClr val="FF0000"/>
                </a:solidFill>
                <a:latin typeface="標楷體" panose="03000509000000000000" pitchFamily="65" charset="-120"/>
                <a:ea typeface="標楷體" panose="03000509000000000000" pitchFamily="65" charset="-120"/>
              </a:rPr>
              <a:t>實體名單</a:t>
            </a:r>
          </a:p>
          <a:p>
            <a:r>
              <a:rPr lang="zh-TW" altLang="en-US" sz="1500" dirty="0">
                <a:solidFill>
                  <a:schemeClr val="accent2">
                    <a:lumMod val="75000"/>
                  </a:schemeClr>
                </a:solidFill>
                <a:latin typeface="標楷體" panose="03000509000000000000" pitchFamily="65" charset="-120"/>
                <a:ea typeface="標楷體" panose="03000509000000000000" pitchFamily="65" charset="-120"/>
              </a:rPr>
              <a:t>主管機關公告之</a:t>
            </a:r>
            <a:r>
              <a:rPr lang="zh-TW" altLang="en-US" sz="1500" b="1" u="sng" dirty="0">
                <a:solidFill>
                  <a:srgbClr val="FF0000"/>
                </a:solidFill>
                <a:latin typeface="標楷體" panose="03000509000000000000" pitchFamily="65" charset="-120"/>
                <a:ea typeface="標楷體" panose="03000509000000000000" pitchFamily="65" charset="-120"/>
              </a:rPr>
              <a:t>特定對象</a:t>
            </a:r>
          </a:p>
          <a:p>
            <a:endParaRPr lang="zh-TW" altLang="en-US" sz="1500" dirty="0">
              <a:solidFill>
                <a:schemeClr val="accent2">
                  <a:lumMod val="75000"/>
                </a:schemeClr>
              </a:solidFill>
              <a:latin typeface="標楷體" panose="03000509000000000000" pitchFamily="65" charset="-120"/>
              <a:ea typeface="標楷體" panose="03000509000000000000" pitchFamily="65" charset="-120"/>
            </a:endParaRPr>
          </a:p>
          <a:p>
            <a:r>
              <a:rPr lang="zh-TW" altLang="en-US" sz="1500" dirty="0">
                <a:solidFill>
                  <a:schemeClr val="accent2">
                    <a:lumMod val="75000"/>
                  </a:schemeClr>
                </a:solidFill>
                <a:latin typeface="標楷體" panose="03000509000000000000" pitchFamily="65" charset="-120"/>
                <a:ea typeface="標楷體" panose="03000509000000000000" pitchFamily="65" charset="-120"/>
              </a:rPr>
              <a:t>不知</a:t>
            </a:r>
            <a:r>
              <a:rPr lang="zh-TW" altLang="en-US" sz="1500" b="1" u="sng" dirty="0">
                <a:solidFill>
                  <a:srgbClr val="FF0000"/>
                </a:solidFill>
                <a:latin typeface="標楷體" panose="03000509000000000000" pitchFamily="65" charset="-120"/>
                <a:ea typeface="標楷體" panose="03000509000000000000" pitchFamily="65" charset="-120"/>
              </a:rPr>
              <a:t>使用人</a:t>
            </a:r>
            <a:r>
              <a:rPr lang="zh-TW" altLang="en-US" sz="1500" dirty="0">
                <a:solidFill>
                  <a:schemeClr val="accent2">
                    <a:lumMod val="75000"/>
                  </a:schemeClr>
                </a:solidFill>
                <a:latin typeface="標楷體" panose="03000509000000000000" pitchFamily="65" charset="-120"/>
                <a:ea typeface="標楷體" panose="03000509000000000000" pitchFamily="65" charset="-120"/>
              </a:rPr>
              <a:t>？</a:t>
            </a:r>
          </a:p>
          <a:p>
            <a:r>
              <a:rPr lang="zh-TW" altLang="en-US" sz="1500" dirty="0">
                <a:solidFill>
                  <a:schemeClr val="accent2">
                    <a:lumMod val="75000"/>
                  </a:schemeClr>
                </a:solidFill>
                <a:latin typeface="標楷體" panose="03000509000000000000" pitchFamily="65" charset="-120"/>
                <a:ea typeface="標楷體" panose="03000509000000000000" pitchFamily="65" charset="-120"/>
              </a:rPr>
              <a:t>交易對象</a:t>
            </a:r>
            <a:r>
              <a:rPr lang="zh-TW" altLang="en-US" sz="1500" b="1" u="sng" dirty="0">
                <a:solidFill>
                  <a:srgbClr val="FF0000"/>
                </a:solidFill>
                <a:latin typeface="標楷體" panose="03000509000000000000" pitchFamily="65" charset="-120"/>
                <a:ea typeface="標楷體" panose="03000509000000000000" pitchFamily="65" charset="-120"/>
              </a:rPr>
              <a:t>無經商背景</a:t>
            </a:r>
            <a:r>
              <a:rPr lang="zh-TW" altLang="en-US" sz="1500" dirty="0">
                <a:solidFill>
                  <a:schemeClr val="accent2">
                    <a:lumMod val="75000"/>
                  </a:schemeClr>
                </a:solidFill>
                <a:latin typeface="標楷體" panose="03000509000000000000" pitchFamily="65" charset="-120"/>
                <a:ea typeface="標楷體" panose="03000509000000000000" pitchFamily="65" charset="-120"/>
              </a:rPr>
              <a:t>？</a:t>
            </a:r>
          </a:p>
          <a:p>
            <a:r>
              <a:rPr lang="zh-TW" altLang="en-US" sz="1500" dirty="0">
                <a:solidFill>
                  <a:schemeClr val="accent2">
                    <a:lumMod val="75000"/>
                  </a:schemeClr>
                </a:solidFill>
                <a:latin typeface="標楷體" panose="03000509000000000000" pitchFamily="65" charset="-120"/>
                <a:ea typeface="標楷體" panose="03000509000000000000" pitchFamily="65" charset="-120"/>
              </a:rPr>
              <a:t>不懂規格、用途卻要買？</a:t>
            </a:r>
          </a:p>
          <a:p>
            <a:r>
              <a:rPr lang="zh-TW" altLang="en-US" sz="1500" dirty="0">
                <a:solidFill>
                  <a:schemeClr val="accent2">
                    <a:lumMod val="75000"/>
                  </a:schemeClr>
                </a:solidFill>
                <a:latin typeface="標楷體" panose="03000509000000000000" pitchFamily="65" charset="-120"/>
                <a:ea typeface="標楷體" panose="03000509000000000000" pitchFamily="65" charset="-120"/>
              </a:rPr>
              <a:t>買了</a:t>
            </a:r>
            <a:r>
              <a:rPr lang="zh-TW" altLang="en-US" sz="1500" b="1" u="sng" dirty="0">
                <a:solidFill>
                  <a:srgbClr val="FF0000"/>
                </a:solidFill>
                <a:latin typeface="標楷體" panose="03000509000000000000" pitchFamily="65" charset="-120"/>
                <a:ea typeface="標楷體" panose="03000509000000000000" pitchFamily="65" charset="-120"/>
              </a:rPr>
              <a:t>不安裝</a:t>
            </a:r>
            <a:r>
              <a:rPr lang="zh-TW" altLang="en-US" sz="1500" dirty="0">
                <a:solidFill>
                  <a:schemeClr val="accent2">
                    <a:lumMod val="75000"/>
                  </a:schemeClr>
                </a:solidFill>
                <a:latin typeface="標楷體" panose="03000509000000000000" pitchFamily="65" charset="-120"/>
                <a:ea typeface="標楷體" panose="03000509000000000000" pitchFamily="65" charset="-120"/>
              </a:rPr>
              <a:t>、無訓練及維護？</a:t>
            </a:r>
          </a:p>
          <a:p>
            <a:r>
              <a:rPr lang="zh-TW" altLang="en-US" sz="1500" dirty="0">
                <a:solidFill>
                  <a:schemeClr val="accent2">
                    <a:lumMod val="75000"/>
                  </a:schemeClr>
                </a:solidFill>
                <a:latin typeface="標楷體" panose="03000509000000000000" pitchFamily="65" charset="-120"/>
                <a:ea typeface="標楷體" panose="03000509000000000000" pitchFamily="65" charset="-120"/>
              </a:rPr>
              <a:t>無理由卻不知運送日期？</a:t>
            </a:r>
          </a:p>
          <a:p>
            <a:r>
              <a:rPr lang="zh-TW" altLang="en-US" sz="1500" dirty="0">
                <a:solidFill>
                  <a:schemeClr val="accent2">
                    <a:lumMod val="75000"/>
                  </a:schemeClr>
                </a:solidFill>
                <a:latin typeface="標楷體" panose="03000509000000000000" pitchFamily="65" charset="-120"/>
                <a:ea typeface="標楷體" panose="03000509000000000000" pitchFamily="65" charset="-120"/>
              </a:rPr>
              <a:t>運送地點為</a:t>
            </a:r>
            <a:r>
              <a:rPr lang="zh-TW" altLang="en-US" sz="1500" b="1" u="sng" dirty="0">
                <a:solidFill>
                  <a:srgbClr val="FF0000"/>
                </a:solidFill>
                <a:latin typeface="標楷體" panose="03000509000000000000" pitchFamily="65" charset="-120"/>
                <a:ea typeface="標楷體" panose="03000509000000000000" pitchFamily="65" charset="-120"/>
              </a:rPr>
              <a:t>目的地以外</a:t>
            </a:r>
            <a:r>
              <a:rPr lang="zh-TW" altLang="en-US" sz="1500" dirty="0">
                <a:solidFill>
                  <a:schemeClr val="accent2">
                    <a:lumMod val="75000"/>
                  </a:schemeClr>
                </a:solidFill>
                <a:latin typeface="標楷體" panose="03000509000000000000" pitchFamily="65" charset="-120"/>
                <a:ea typeface="標楷體" panose="03000509000000000000" pitchFamily="65" charset="-120"/>
              </a:rPr>
              <a:t>？</a:t>
            </a:r>
          </a:p>
          <a:p>
            <a:r>
              <a:rPr lang="zh-TW" altLang="en-US" sz="1500" dirty="0">
                <a:solidFill>
                  <a:schemeClr val="accent2">
                    <a:lumMod val="75000"/>
                  </a:schemeClr>
                </a:solidFill>
                <a:latin typeface="標楷體" panose="03000509000000000000" pitchFamily="65" charset="-120"/>
                <a:ea typeface="標楷體" panose="03000509000000000000" pitchFamily="65" charset="-120"/>
              </a:rPr>
              <a:t>收貨人為承攬業？</a:t>
            </a:r>
          </a:p>
          <a:p>
            <a:r>
              <a:rPr lang="zh-TW" altLang="en-US" sz="1500" dirty="0">
                <a:solidFill>
                  <a:schemeClr val="accent2">
                    <a:lumMod val="75000"/>
                  </a:schemeClr>
                </a:solidFill>
                <a:latin typeface="標楷體" panose="03000509000000000000" pitchFamily="65" charset="-120"/>
                <a:ea typeface="標楷體" panose="03000509000000000000" pitchFamily="65" charset="-120"/>
              </a:rPr>
              <a:t>臨時</a:t>
            </a:r>
            <a:r>
              <a:rPr lang="zh-TW" altLang="en-US" sz="1500" b="1" u="sng" dirty="0">
                <a:solidFill>
                  <a:srgbClr val="FF0000"/>
                </a:solidFill>
                <a:latin typeface="標楷體" panose="03000509000000000000" pitchFamily="65" charset="-120"/>
                <a:ea typeface="標楷體" panose="03000509000000000000" pitchFamily="65" charset="-120"/>
              </a:rPr>
              <a:t>變更</a:t>
            </a:r>
            <a:r>
              <a:rPr lang="zh-TW" altLang="en-US" sz="1500" dirty="0">
                <a:solidFill>
                  <a:schemeClr val="accent2">
                    <a:lumMod val="75000"/>
                  </a:schemeClr>
                </a:solidFill>
                <a:latin typeface="標楷體" panose="03000509000000000000" pitchFamily="65" charset="-120"/>
                <a:ea typeface="標楷體" panose="03000509000000000000" pitchFamily="65" charset="-120"/>
              </a:rPr>
              <a:t>收貨人、地點？</a:t>
            </a:r>
          </a:p>
        </p:txBody>
      </p:sp>
    </p:spTree>
    <p:extLst>
      <p:ext uri="{BB962C8B-B14F-4D97-AF65-F5344CB8AC3E}">
        <p14:creationId xmlns:p14="http://schemas.microsoft.com/office/powerpoint/2010/main" val="9949946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 </a:t>
            </a:r>
            <a:endParaRPr lang="zh-TW" altLang="en-US" dirty="0"/>
          </a:p>
        </p:txBody>
      </p:sp>
      <p:sp>
        <p:nvSpPr>
          <p:cNvPr id="3" name="內容版面配置區 2"/>
          <p:cNvSpPr>
            <a:spLocks noGrp="1"/>
          </p:cNvSpPr>
          <p:nvPr>
            <p:ph idx="1"/>
          </p:nvPr>
        </p:nvSpPr>
        <p:spPr/>
        <p:txBody>
          <a:bodyPr/>
          <a:lstStyle/>
          <a:p>
            <a:r>
              <a:rPr lang="en-US" altLang="zh-TW" dirty="0" smtClean="0"/>
              <a:t> </a:t>
            </a:r>
            <a:endParaRPr lang="zh-TW" altLang="en-US" dirty="0"/>
          </a:p>
        </p:txBody>
      </p:sp>
      <p:sp>
        <p:nvSpPr>
          <p:cNvPr id="5" name="Rectangle 1"/>
          <p:cNvSpPr>
            <a:spLocks noChangeArrowheads="1"/>
          </p:cNvSpPr>
          <p:nvPr/>
        </p:nvSpPr>
        <p:spPr bwMode="auto">
          <a:xfrm>
            <a:off x="1584325" y="503238"/>
            <a:ext cx="6546850" cy="13636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nchor="ctr"/>
          <a:lstStyle>
            <a:lvl1pPr marL="742950" indent="-736600">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9pPr>
          </a:lstStyle>
          <a:p>
            <a:pPr marL="6350" indent="0" eaLnBrk="1">
              <a:lnSpc>
                <a:spcPct val="100000"/>
              </a:lnSpc>
              <a:buClr>
                <a:srgbClr val="0000CC"/>
              </a:buClr>
            </a:pPr>
            <a:r>
              <a:rPr lang="en-US" altLang="zh-TW" sz="4000" b="1" dirty="0">
                <a:solidFill>
                  <a:srgbClr val="0000CC"/>
                </a:solidFill>
                <a:latin typeface="標楷體" panose="03000509000000000000" pitchFamily="65" charset="-120"/>
                <a:ea typeface="標楷體" panose="03000509000000000000" pitchFamily="65" charset="-120"/>
              </a:rPr>
              <a:t>SHTC</a:t>
            </a:r>
            <a:r>
              <a:rPr lang="zh-TW" altLang="zh-TW" sz="4000" b="1" dirty="0">
                <a:solidFill>
                  <a:srgbClr val="0000CC"/>
                </a:solidFill>
                <a:latin typeface="標楷體" panose="03000509000000000000" pitchFamily="65" charset="-120"/>
                <a:ea typeface="標楷體" panose="03000509000000000000" pitchFamily="65" charset="-120"/>
              </a:rPr>
              <a:t>法源與相關規定（一）</a:t>
            </a:r>
          </a:p>
        </p:txBody>
      </p:sp>
      <p:sp>
        <p:nvSpPr>
          <p:cNvPr id="6" name="Rectangle 2"/>
          <p:cNvSpPr>
            <a:spLocks noChangeArrowheads="1"/>
          </p:cNvSpPr>
          <p:nvPr/>
        </p:nvSpPr>
        <p:spPr bwMode="auto">
          <a:xfrm>
            <a:off x="1692275" y="2052638"/>
            <a:ext cx="6907213" cy="4243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marL="215900" indent="-211138">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chemeClr val="tx1"/>
                </a:solidFill>
                <a:latin typeface="Arial" panose="020B0604020202020204" pitchFamily="34" charset="0"/>
                <a:ea typeface="微軟正黑體" panose="020B0604030504040204" pitchFamily="34" charset="-120"/>
              </a:defRPr>
            </a:lvl9pPr>
          </a:lstStyle>
          <a:p>
            <a:pPr eaLnBrk="1">
              <a:lnSpc>
                <a:spcPct val="100000"/>
              </a:lnSpc>
              <a:buClr>
                <a:srgbClr val="990000"/>
              </a:buClr>
              <a:buFont typeface="Wingdings" panose="05000000000000000000" pitchFamily="2" charset="2"/>
              <a:buChar char=""/>
            </a:pPr>
            <a:r>
              <a:rPr lang="zh-TW" altLang="zh-TW" sz="2800" b="1" dirty="0">
                <a:solidFill>
                  <a:srgbClr val="FF0000"/>
                </a:solidFill>
                <a:latin typeface="標楷體" panose="03000509000000000000" pitchFamily="65" charset="-120"/>
                <a:ea typeface="標楷體" panose="03000509000000000000" pitchFamily="65" charset="-120"/>
              </a:rPr>
              <a:t>法律：</a:t>
            </a:r>
          </a:p>
          <a:p>
            <a:pPr eaLnBrk="1">
              <a:lnSpc>
                <a:spcPct val="100000"/>
              </a:lnSpc>
              <a:buClrTx/>
              <a:buSzTx/>
              <a:buFontTx/>
              <a:buNone/>
            </a:pPr>
            <a:r>
              <a:rPr lang="zh-TW" altLang="zh-TW" sz="2800" b="1" dirty="0">
                <a:solidFill>
                  <a:srgbClr val="0000CC"/>
                </a:solidFill>
                <a:latin typeface="標楷體" panose="03000509000000000000" pitchFamily="65" charset="-120"/>
                <a:ea typeface="標楷體" panose="03000509000000000000" pitchFamily="65" charset="-120"/>
              </a:rPr>
              <a:t>貿易法</a:t>
            </a:r>
            <a:r>
              <a:rPr lang="en-US" altLang="zh-TW" sz="2800" b="1" dirty="0">
                <a:solidFill>
                  <a:srgbClr val="0000CC"/>
                </a:solidFill>
                <a:latin typeface="標楷體" panose="03000509000000000000" pitchFamily="65" charset="-120"/>
                <a:ea typeface="標楷體" panose="03000509000000000000" pitchFamily="65" charset="-120"/>
              </a:rPr>
              <a:t>13</a:t>
            </a:r>
            <a:r>
              <a:rPr lang="zh-TW" altLang="zh-TW" sz="2800" b="1" dirty="0">
                <a:solidFill>
                  <a:srgbClr val="0000CC"/>
                </a:solidFill>
                <a:latin typeface="標楷體" panose="03000509000000000000" pitchFamily="65" charset="-120"/>
                <a:ea typeface="標楷體" panose="03000509000000000000" pitchFamily="65" charset="-120"/>
              </a:rPr>
              <a:t>條、貿易法</a:t>
            </a:r>
            <a:r>
              <a:rPr lang="en-US" altLang="zh-TW" sz="2800" b="1" dirty="0">
                <a:solidFill>
                  <a:srgbClr val="0000CC"/>
                </a:solidFill>
                <a:latin typeface="標楷體" panose="03000509000000000000" pitchFamily="65" charset="-120"/>
                <a:ea typeface="標楷體" panose="03000509000000000000" pitchFamily="65" charset="-120"/>
              </a:rPr>
              <a:t>27</a:t>
            </a:r>
            <a:r>
              <a:rPr lang="zh-TW" altLang="zh-TW" sz="2800" b="1" dirty="0">
                <a:solidFill>
                  <a:srgbClr val="0000CC"/>
                </a:solidFill>
                <a:latin typeface="標楷體" panose="03000509000000000000" pitchFamily="65" charset="-120"/>
                <a:ea typeface="標楷體" panose="03000509000000000000" pitchFamily="65" charset="-120"/>
              </a:rPr>
              <a:t>條、</a:t>
            </a:r>
            <a:r>
              <a:rPr lang="en-US" altLang="zh-TW" sz="2800" b="1" dirty="0">
                <a:solidFill>
                  <a:srgbClr val="0000CC"/>
                </a:solidFill>
                <a:latin typeface="標楷體" panose="03000509000000000000" pitchFamily="65" charset="-120"/>
                <a:ea typeface="標楷體" panose="03000509000000000000" pitchFamily="65" charset="-120"/>
              </a:rPr>
              <a:t>27-1</a:t>
            </a:r>
            <a:r>
              <a:rPr lang="zh-TW" altLang="zh-TW" sz="2800" b="1" dirty="0">
                <a:solidFill>
                  <a:srgbClr val="0000CC"/>
                </a:solidFill>
                <a:latin typeface="標楷體" panose="03000509000000000000" pitchFamily="65" charset="-120"/>
                <a:ea typeface="標楷體" panose="03000509000000000000" pitchFamily="65" charset="-120"/>
              </a:rPr>
              <a:t>、</a:t>
            </a:r>
            <a:r>
              <a:rPr lang="en-US" altLang="zh-TW" sz="2800" b="1" dirty="0">
                <a:solidFill>
                  <a:srgbClr val="0000CC"/>
                </a:solidFill>
                <a:latin typeface="標楷體" panose="03000509000000000000" pitchFamily="65" charset="-120"/>
                <a:ea typeface="標楷體" panose="03000509000000000000" pitchFamily="65" charset="-120"/>
              </a:rPr>
              <a:t>27-2</a:t>
            </a:r>
          </a:p>
          <a:p>
            <a:pPr eaLnBrk="1">
              <a:lnSpc>
                <a:spcPct val="100000"/>
              </a:lnSpc>
              <a:buClrTx/>
              <a:buSzTx/>
              <a:buFontTx/>
              <a:buNone/>
            </a:pPr>
            <a:endParaRPr lang="en-US" altLang="zh-TW" sz="2800" dirty="0">
              <a:solidFill>
                <a:srgbClr val="000000"/>
              </a:solidFill>
              <a:cs typeface="DejaVu Sans" panose="020B0603030804020204" pitchFamily="34" charset="0"/>
            </a:endParaRPr>
          </a:p>
          <a:p>
            <a:pPr eaLnBrk="1">
              <a:lnSpc>
                <a:spcPct val="100000"/>
              </a:lnSpc>
              <a:buClr>
                <a:srgbClr val="990000"/>
              </a:buClr>
              <a:buFont typeface="Wingdings" panose="05000000000000000000" pitchFamily="2" charset="2"/>
              <a:buChar char=""/>
            </a:pPr>
            <a:r>
              <a:rPr lang="zh-TW" altLang="zh-TW" sz="2800" b="1" dirty="0">
                <a:solidFill>
                  <a:srgbClr val="FF0000"/>
                </a:solidFill>
                <a:latin typeface="標楷體" panose="03000509000000000000" pitchFamily="65" charset="-120"/>
                <a:ea typeface="標楷體" panose="03000509000000000000" pitchFamily="65" charset="-120"/>
              </a:rPr>
              <a:t>法規命令：</a:t>
            </a:r>
          </a:p>
          <a:p>
            <a:pPr eaLnBrk="1">
              <a:lnSpc>
                <a:spcPct val="100000"/>
              </a:lnSpc>
              <a:buClrTx/>
              <a:buSzTx/>
              <a:buFontTx/>
              <a:buNone/>
            </a:pPr>
            <a:r>
              <a:rPr lang="zh-TW" altLang="zh-TW" sz="2800" b="1" dirty="0">
                <a:solidFill>
                  <a:srgbClr val="0000CC"/>
                </a:solidFill>
                <a:latin typeface="標楷體" panose="03000509000000000000" pitchFamily="65" charset="-120"/>
                <a:ea typeface="標楷體" panose="03000509000000000000" pitchFamily="65" charset="-120"/>
              </a:rPr>
              <a:t>戰略性高科技貨品輸出入管理辦法</a:t>
            </a:r>
          </a:p>
          <a:p>
            <a:pPr eaLnBrk="1">
              <a:lnSpc>
                <a:spcPct val="100000"/>
              </a:lnSpc>
              <a:buClrTx/>
              <a:buSzTx/>
              <a:buFontTx/>
              <a:buNone/>
            </a:pPr>
            <a:r>
              <a:rPr lang="zh-TW" altLang="zh-TW" sz="2800" b="1" dirty="0">
                <a:solidFill>
                  <a:srgbClr val="0000CC"/>
                </a:solidFill>
                <a:latin typeface="標楷體" panose="03000509000000000000" pitchFamily="65" charset="-120"/>
                <a:ea typeface="標楷體" panose="03000509000000000000" pitchFamily="65" charset="-120"/>
              </a:rPr>
              <a:t>戰略性高科技貨品種類及輸出管制地區</a:t>
            </a:r>
          </a:p>
        </p:txBody>
      </p:sp>
    </p:spTree>
    <p:extLst>
      <p:ext uri="{BB962C8B-B14F-4D97-AF65-F5344CB8AC3E}">
        <p14:creationId xmlns:p14="http://schemas.microsoft.com/office/powerpoint/2010/main" val="29281059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 </a:t>
            </a:r>
            <a:endParaRPr lang="zh-TW" altLang="en-US" dirty="0"/>
          </a:p>
        </p:txBody>
      </p:sp>
      <p:sp>
        <p:nvSpPr>
          <p:cNvPr id="3" name="內容版面配置區 2"/>
          <p:cNvSpPr>
            <a:spLocks noGrp="1"/>
          </p:cNvSpPr>
          <p:nvPr>
            <p:ph idx="1"/>
          </p:nvPr>
        </p:nvSpPr>
        <p:spPr/>
        <p:txBody>
          <a:bodyPr/>
          <a:lstStyle/>
          <a:p>
            <a:r>
              <a:rPr lang="en-US" altLang="zh-TW" dirty="0" smtClean="0"/>
              <a:t> </a:t>
            </a:r>
            <a:endParaRPr lang="zh-TW" altLang="en-US" dirty="0"/>
          </a:p>
        </p:txBody>
      </p:sp>
      <p:sp>
        <p:nvSpPr>
          <p:cNvPr id="6" name="Rectangle 1"/>
          <p:cNvSpPr>
            <a:spLocks noChangeArrowheads="1"/>
          </p:cNvSpPr>
          <p:nvPr/>
        </p:nvSpPr>
        <p:spPr bwMode="auto">
          <a:xfrm>
            <a:off x="1584325" y="503238"/>
            <a:ext cx="6546850" cy="13636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nchor="ctr"/>
          <a:lstStyle>
            <a:lvl1pPr marL="742950" indent="-736600">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9pPr>
          </a:lstStyle>
          <a:p>
            <a:pPr marL="6350" indent="0" eaLnBrk="1">
              <a:lnSpc>
                <a:spcPct val="100000"/>
              </a:lnSpc>
              <a:buClr>
                <a:srgbClr val="0000CC"/>
              </a:buClr>
            </a:pPr>
            <a:r>
              <a:rPr lang="en-US" altLang="zh-TW" sz="4000" b="1" dirty="0">
                <a:solidFill>
                  <a:srgbClr val="0000CC"/>
                </a:solidFill>
                <a:latin typeface="標楷體" panose="03000509000000000000" pitchFamily="65" charset="-120"/>
                <a:ea typeface="標楷體" panose="03000509000000000000" pitchFamily="65" charset="-120"/>
              </a:rPr>
              <a:t>SHTC</a:t>
            </a:r>
            <a:r>
              <a:rPr lang="zh-TW" altLang="zh-TW" sz="4000" b="1" dirty="0">
                <a:solidFill>
                  <a:srgbClr val="0000CC"/>
                </a:solidFill>
                <a:latin typeface="標楷體" panose="03000509000000000000" pitchFamily="65" charset="-120"/>
                <a:ea typeface="標楷體" panose="03000509000000000000" pitchFamily="65" charset="-120"/>
              </a:rPr>
              <a:t>法源與相關規定（一）</a:t>
            </a:r>
          </a:p>
        </p:txBody>
      </p:sp>
      <p:sp>
        <p:nvSpPr>
          <p:cNvPr id="7" name="Rectangle 2"/>
          <p:cNvSpPr>
            <a:spLocks noChangeArrowheads="1"/>
          </p:cNvSpPr>
          <p:nvPr/>
        </p:nvSpPr>
        <p:spPr bwMode="auto">
          <a:xfrm>
            <a:off x="1152524" y="1728788"/>
            <a:ext cx="7991475" cy="4243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eaLnBrk="1">
              <a:buClr>
                <a:srgbClr val="990000"/>
              </a:buClr>
              <a:buSzPct val="95000"/>
              <a:buFont typeface="Wingdings" panose="05000000000000000000" pitchFamily="2" charset="2"/>
              <a:buChar char=""/>
              <a:defRPr/>
            </a:pPr>
            <a:r>
              <a:rPr lang="zh-TW" altLang="zh-TW" sz="2200" b="1" dirty="0" smtClean="0">
                <a:solidFill>
                  <a:srgbClr val="990000"/>
                </a:solidFill>
                <a:latin typeface="標楷體" panose="03000509000000000000" pitchFamily="65" charset="-120"/>
                <a:ea typeface="標楷體" panose="03000509000000000000" pitchFamily="65" charset="-120"/>
              </a:rPr>
              <a:t>貿易法第</a:t>
            </a:r>
            <a:r>
              <a:rPr lang="en-US" altLang="zh-TW" sz="2200" b="1" dirty="0" smtClean="0">
                <a:solidFill>
                  <a:srgbClr val="990000"/>
                </a:solidFill>
                <a:latin typeface="標楷體" panose="03000509000000000000" pitchFamily="65" charset="-120"/>
                <a:ea typeface="標楷體" panose="03000509000000000000" pitchFamily="65" charset="-120"/>
              </a:rPr>
              <a:t>13</a:t>
            </a:r>
            <a:r>
              <a:rPr lang="zh-TW" altLang="zh-TW" sz="2200" b="1" dirty="0" smtClean="0">
                <a:solidFill>
                  <a:srgbClr val="990000"/>
                </a:solidFill>
                <a:latin typeface="標楷體" panose="03000509000000000000" pitchFamily="65" charset="-120"/>
                <a:ea typeface="標楷體" panose="03000509000000000000" pitchFamily="65" charset="-120"/>
              </a:rPr>
              <a:t>條：</a:t>
            </a:r>
          </a:p>
          <a:p>
            <a:pPr marL="4762" eaLnBrk="1">
              <a:buClr>
                <a:srgbClr val="0000CC"/>
              </a:buClr>
              <a:buSzPct val="95000"/>
              <a:defRPr/>
            </a:pPr>
            <a:r>
              <a:rPr lang="zh-TW" altLang="zh-TW" sz="2000" b="1" dirty="0" smtClean="0">
                <a:solidFill>
                  <a:srgbClr val="0000CC"/>
                </a:solidFill>
                <a:latin typeface="標楷體" panose="03000509000000000000" pitchFamily="65" charset="-120"/>
                <a:ea typeface="標楷體" panose="03000509000000000000" pitchFamily="65" charset="-120"/>
              </a:rPr>
              <a:t>為確保國家安全，履行國際合作及協定，加強管理戰略性高科技貨品之輸出入及流向，以利引進高科技貨品之需要，其輸出入應符合下列規定：</a:t>
            </a:r>
          </a:p>
          <a:p>
            <a:pPr marL="4762" eaLnBrk="1">
              <a:buClr>
                <a:srgbClr val="0000CC"/>
              </a:buClr>
              <a:buSzPct val="95000"/>
              <a:defRPr/>
            </a:pPr>
            <a:r>
              <a:rPr lang="zh-TW" altLang="zh-TW" sz="2000" b="1" dirty="0" smtClean="0">
                <a:solidFill>
                  <a:srgbClr val="0000CC"/>
                </a:solidFill>
                <a:latin typeface="標楷體" panose="03000509000000000000" pitchFamily="65" charset="-120"/>
                <a:ea typeface="標楷體" panose="03000509000000000000" pitchFamily="65" charset="-120"/>
              </a:rPr>
              <a:t>一、非經許可，</a:t>
            </a:r>
            <a:r>
              <a:rPr lang="zh-TW" altLang="zh-TW" sz="2000" b="1" dirty="0" smtClean="0">
                <a:solidFill>
                  <a:srgbClr val="CC00CC"/>
                </a:solidFill>
                <a:latin typeface="標楷體" panose="03000509000000000000" pitchFamily="65" charset="-120"/>
                <a:ea typeface="標楷體" panose="03000509000000000000" pitchFamily="65" charset="-120"/>
              </a:rPr>
              <a:t>不得輸出</a:t>
            </a:r>
            <a:r>
              <a:rPr lang="zh-TW" altLang="zh-TW" sz="2000" b="1" dirty="0" smtClean="0">
                <a:solidFill>
                  <a:srgbClr val="0000CC"/>
                </a:solidFill>
                <a:latin typeface="標楷體" panose="03000509000000000000" pitchFamily="65" charset="-120"/>
                <a:ea typeface="標楷體" panose="03000509000000000000" pitchFamily="65" charset="-120"/>
              </a:rPr>
              <a:t>。</a:t>
            </a:r>
          </a:p>
          <a:p>
            <a:pPr marL="4762" eaLnBrk="1">
              <a:buClr>
                <a:srgbClr val="0000CC"/>
              </a:buClr>
              <a:buSzPct val="95000"/>
              <a:defRPr/>
            </a:pPr>
            <a:r>
              <a:rPr lang="zh-TW" altLang="zh-TW" sz="2000" b="1" dirty="0" smtClean="0">
                <a:solidFill>
                  <a:srgbClr val="0000CC"/>
                </a:solidFill>
                <a:latin typeface="標楷體" panose="03000509000000000000" pitchFamily="65" charset="-120"/>
                <a:ea typeface="標楷體" panose="03000509000000000000" pitchFamily="65" charset="-120"/>
              </a:rPr>
              <a:t>二、經核發</a:t>
            </a:r>
            <a:r>
              <a:rPr lang="zh-TW" altLang="zh-TW" sz="2000" b="1" dirty="0" smtClean="0">
                <a:solidFill>
                  <a:srgbClr val="CC00CC"/>
                </a:solidFill>
                <a:latin typeface="標楷體" panose="03000509000000000000" pitchFamily="65" charset="-120"/>
                <a:ea typeface="標楷體" panose="03000509000000000000" pitchFamily="65" charset="-120"/>
              </a:rPr>
              <a:t>輸入</a:t>
            </a:r>
            <a:r>
              <a:rPr lang="zh-TW" altLang="zh-TW" sz="2000" b="1" dirty="0" smtClean="0">
                <a:solidFill>
                  <a:srgbClr val="0000CC"/>
                </a:solidFill>
                <a:latin typeface="標楷體" panose="03000509000000000000" pitchFamily="65" charset="-120"/>
                <a:ea typeface="標楷體" panose="03000509000000000000" pitchFamily="65" charset="-120"/>
              </a:rPr>
              <a:t>證明文件者，非經許可，</a:t>
            </a:r>
            <a:r>
              <a:rPr lang="zh-TW" altLang="zh-TW" sz="2000" b="1" dirty="0" smtClean="0">
                <a:solidFill>
                  <a:srgbClr val="CC00CC"/>
                </a:solidFill>
                <a:latin typeface="標楷體" panose="03000509000000000000" pitchFamily="65" charset="-120"/>
                <a:ea typeface="標楷體" panose="03000509000000000000" pitchFamily="65" charset="-120"/>
              </a:rPr>
              <a:t>不得變更</a:t>
            </a:r>
            <a:r>
              <a:rPr lang="zh-TW" altLang="zh-TW" sz="2000" b="1" dirty="0" smtClean="0">
                <a:solidFill>
                  <a:srgbClr val="0000CC"/>
                </a:solidFill>
                <a:latin typeface="標楷體" panose="03000509000000000000" pitchFamily="65" charset="-120"/>
                <a:ea typeface="標楷體" panose="03000509000000000000" pitchFamily="65" charset="-120"/>
              </a:rPr>
              <a:t>進口人或轉      </a:t>
            </a:r>
            <a:r>
              <a:rPr lang="en-US" altLang="zh-TW" sz="2000" b="1" dirty="0" smtClean="0">
                <a:solidFill>
                  <a:srgbClr val="0000CC"/>
                </a:solidFill>
                <a:latin typeface="標楷體" panose="03000509000000000000" pitchFamily="65" charset="-120"/>
                <a:ea typeface="標楷體" panose="03000509000000000000" pitchFamily="65" charset="-120"/>
              </a:rPr>
              <a:t>          </a:t>
            </a:r>
            <a:r>
              <a:rPr lang="zh-TW" altLang="zh-TW" sz="2000" b="1" dirty="0" smtClean="0">
                <a:solidFill>
                  <a:srgbClr val="0000CC"/>
                </a:solidFill>
                <a:latin typeface="標楷體" panose="03000509000000000000" pitchFamily="65" charset="-120"/>
                <a:ea typeface="標楷體" panose="03000509000000000000" pitchFamily="65" charset="-120"/>
              </a:rPr>
              <a:t>往第三國家、地區。</a:t>
            </a:r>
          </a:p>
          <a:p>
            <a:pPr marL="4762" eaLnBrk="1">
              <a:buClr>
                <a:srgbClr val="0000CC"/>
              </a:buClr>
              <a:buSzPct val="95000"/>
              <a:defRPr/>
            </a:pPr>
            <a:r>
              <a:rPr lang="zh-TW" altLang="zh-TW" sz="2000" b="1" dirty="0" smtClean="0">
                <a:solidFill>
                  <a:srgbClr val="0000CC"/>
                </a:solidFill>
                <a:latin typeface="標楷體" panose="03000509000000000000" pitchFamily="65" charset="-120"/>
                <a:ea typeface="標楷體" panose="03000509000000000000" pitchFamily="65" charset="-120"/>
              </a:rPr>
              <a:t>三、應據實申報</a:t>
            </a:r>
            <a:r>
              <a:rPr lang="zh-TW" altLang="zh-TW" sz="2000" b="1" dirty="0" smtClean="0">
                <a:solidFill>
                  <a:srgbClr val="CC00CC"/>
                </a:solidFill>
                <a:latin typeface="標楷體" panose="03000509000000000000" pitchFamily="65" charset="-120"/>
                <a:ea typeface="標楷體" panose="03000509000000000000" pitchFamily="65" charset="-120"/>
              </a:rPr>
              <a:t>用途</a:t>
            </a:r>
            <a:r>
              <a:rPr lang="zh-TW" altLang="zh-TW" sz="2000" b="1" dirty="0" smtClean="0">
                <a:solidFill>
                  <a:srgbClr val="0000CC"/>
                </a:solidFill>
                <a:latin typeface="標楷體" panose="03000509000000000000" pitchFamily="65" charset="-120"/>
                <a:ea typeface="標楷體" panose="03000509000000000000" pitchFamily="65" charset="-120"/>
              </a:rPr>
              <a:t>及</a:t>
            </a:r>
            <a:r>
              <a:rPr lang="zh-TW" altLang="zh-TW" sz="2000" b="1" dirty="0" smtClean="0">
                <a:solidFill>
                  <a:srgbClr val="CC00CC"/>
                </a:solidFill>
                <a:latin typeface="標楷體" panose="03000509000000000000" pitchFamily="65" charset="-120"/>
                <a:ea typeface="標楷體" panose="03000509000000000000" pitchFamily="65" charset="-120"/>
              </a:rPr>
              <a:t>最終使用</a:t>
            </a:r>
            <a:r>
              <a:rPr lang="zh-TW" altLang="zh-TW" sz="2000" b="1" dirty="0" smtClean="0">
                <a:solidFill>
                  <a:srgbClr val="0000CC"/>
                </a:solidFill>
                <a:latin typeface="標楷體" panose="03000509000000000000" pitchFamily="65" charset="-120"/>
                <a:ea typeface="標楷體" panose="03000509000000000000" pitchFamily="65" charset="-120"/>
              </a:rPr>
              <a:t>人，非經許可，</a:t>
            </a:r>
            <a:r>
              <a:rPr lang="zh-TW" altLang="zh-TW" sz="2000" b="1" dirty="0" smtClean="0">
                <a:solidFill>
                  <a:srgbClr val="CC00CC"/>
                </a:solidFill>
                <a:latin typeface="標楷體" panose="03000509000000000000" pitchFamily="65" charset="-120"/>
                <a:ea typeface="標楷體" panose="03000509000000000000" pitchFamily="65" charset="-120"/>
              </a:rPr>
              <a:t>不得</a:t>
            </a:r>
            <a:r>
              <a:rPr lang="zh-TW" altLang="zh-TW" sz="2000" b="1" dirty="0" smtClean="0">
                <a:solidFill>
                  <a:srgbClr val="0000CC"/>
                </a:solidFill>
                <a:latin typeface="標楷體" panose="03000509000000000000" pitchFamily="65" charset="-120"/>
                <a:ea typeface="標楷體" panose="03000509000000000000" pitchFamily="65" charset="-120"/>
              </a:rPr>
              <a:t>擅自</a:t>
            </a:r>
            <a:r>
              <a:rPr lang="zh-TW" altLang="zh-TW" sz="2000" b="1" dirty="0" smtClean="0">
                <a:solidFill>
                  <a:srgbClr val="CC00CC"/>
                </a:solidFill>
                <a:latin typeface="標楷體" panose="03000509000000000000" pitchFamily="65" charset="-120"/>
                <a:ea typeface="標楷體" panose="03000509000000000000" pitchFamily="65" charset="-120"/>
              </a:rPr>
              <a:t>變更</a:t>
            </a:r>
            <a:r>
              <a:rPr lang="zh-TW" altLang="zh-TW" sz="2000" b="1" dirty="0" smtClean="0">
                <a:solidFill>
                  <a:srgbClr val="0000CC"/>
                </a:solidFill>
                <a:latin typeface="標楷體" panose="03000509000000000000" pitchFamily="65" charset="-120"/>
                <a:ea typeface="標楷體" panose="03000509000000000000" pitchFamily="65" charset="-120"/>
              </a:rPr>
              <a:t>。</a:t>
            </a:r>
            <a:endParaRPr lang="en-US" altLang="zh-TW" sz="2000" b="1" dirty="0" smtClean="0">
              <a:solidFill>
                <a:srgbClr val="0000CC"/>
              </a:solidFill>
              <a:latin typeface="標楷體" panose="03000509000000000000" pitchFamily="65" charset="-120"/>
              <a:ea typeface="標楷體" panose="03000509000000000000" pitchFamily="65" charset="-120"/>
            </a:endParaRPr>
          </a:p>
          <a:p>
            <a:pPr marL="4762" eaLnBrk="1">
              <a:buClr>
                <a:srgbClr val="0000CC"/>
              </a:buClr>
              <a:buSzPct val="95000"/>
              <a:defRPr/>
            </a:pPr>
            <a:endParaRPr lang="zh-TW" altLang="zh-TW" sz="2000" b="1" dirty="0" smtClean="0">
              <a:solidFill>
                <a:srgbClr val="0000CC"/>
              </a:solidFill>
              <a:latin typeface="標楷體" panose="03000509000000000000" pitchFamily="65" charset="-120"/>
              <a:ea typeface="標楷體" panose="03000509000000000000" pitchFamily="65" charset="-120"/>
            </a:endParaRPr>
          </a:p>
          <a:p>
            <a:pPr marL="4762" eaLnBrk="1">
              <a:buClr>
                <a:srgbClr val="0000CC"/>
              </a:buClr>
              <a:buSzPct val="95000"/>
              <a:defRPr/>
            </a:pPr>
            <a:r>
              <a:rPr lang="zh-TW" altLang="zh-TW" sz="2000" b="1" dirty="0" smtClean="0">
                <a:solidFill>
                  <a:srgbClr val="0000CC"/>
                </a:solidFill>
                <a:latin typeface="標楷體" panose="03000509000000000000" pitchFamily="65" charset="-120"/>
                <a:ea typeface="標楷體" panose="03000509000000000000" pitchFamily="65" charset="-120"/>
              </a:rPr>
              <a:t>輸往管制地區之特定戰略性高科技貨品，非經許可，</a:t>
            </a:r>
            <a:r>
              <a:rPr lang="zh-TW" altLang="zh-TW" sz="2000" b="1" dirty="0" smtClean="0">
                <a:solidFill>
                  <a:srgbClr val="CC00CC"/>
                </a:solidFill>
                <a:latin typeface="標楷體" panose="03000509000000000000" pitchFamily="65" charset="-120"/>
                <a:ea typeface="標楷體" panose="03000509000000000000" pitchFamily="65" charset="-120"/>
              </a:rPr>
              <a:t>不得經</a:t>
            </a:r>
            <a:r>
              <a:rPr lang="zh-TW" altLang="zh-TW" sz="2000" b="1" dirty="0" smtClean="0">
                <a:solidFill>
                  <a:srgbClr val="0000CC"/>
                </a:solidFill>
                <a:latin typeface="標楷體" panose="03000509000000000000" pitchFamily="65" charset="-120"/>
                <a:ea typeface="標楷體" panose="03000509000000000000" pitchFamily="65" charset="-120"/>
              </a:rPr>
              <a:t>由我國通商口岸</a:t>
            </a:r>
            <a:r>
              <a:rPr lang="zh-TW" altLang="zh-TW" sz="2000" b="1" dirty="0" smtClean="0">
                <a:solidFill>
                  <a:srgbClr val="CC00CC"/>
                </a:solidFill>
                <a:latin typeface="標楷體" panose="03000509000000000000" pitchFamily="65" charset="-120"/>
                <a:ea typeface="標楷體" panose="03000509000000000000" pitchFamily="65" charset="-120"/>
              </a:rPr>
              <a:t>過境、轉口</a:t>
            </a:r>
            <a:r>
              <a:rPr lang="zh-TW" altLang="zh-TW" sz="2000" b="1" dirty="0" smtClean="0">
                <a:solidFill>
                  <a:srgbClr val="0000CC"/>
                </a:solidFill>
                <a:latin typeface="標楷體" panose="03000509000000000000" pitchFamily="65" charset="-120"/>
                <a:ea typeface="標楷體" panose="03000509000000000000" pitchFamily="65" charset="-120"/>
              </a:rPr>
              <a:t>或進儲</a:t>
            </a:r>
            <a:r>
              <a:rPr lang="zh-TW" altLang="zh-TW" sz="2000" b="1" dirty="0" smtClean="0">
                <a:solidFill>
                  <a:srgbClr val="CC00CC"/>
                </a:solidFill>
                <a:latin typeface="標楷體" panose="03000509000000000000" pitchFamily="65" charset="-120"/>
                <a:ea typeface="標楷體" panose="03000509000000000000" pitchFamily="65" charset="-120"/>
              </a:rPr>
              <a:t>保稅倉庫</a:t>
            </a:r>
            <a:r>
              <a:rPr lang="zh-TW" altLang="zh-TW" sz="2000" b="1" dirty="0" smtClean="0">
                <a:solidFill>
                  <a:srgbClr val="0000CC"/>
                </a:solidFill>
                <a:latin typeface="標楷體" panose="03000509000000000000" pitchFamily="65" charset="-120"/>
                <a:ea typeface="標楷體" panose="03000509000000000000" pitchFamily="65" charset="-120"/>
              </a:rPr>
              <a:t>、</a:t>
            </a:r>
            <a:r>
              <a:rPr lang="zh-TW" altLang="zh-TW" sz="2000" b="1" dirty="0" smtClean="0">
                <a:solidFill>
                  <a:srgbClr val="CC00CC"/>
                </a:solidFill>
                <a:latin typeface="標楷體" panose="03000509000000000000" pitchFamily="65" charset="-120"/>
                <a:ea typeface="標楷體" panose="03000509000000000000" pitchFamily="65" charset="-120"/>
              </a:rPr>
              <a:t>物流中心</a:t>
            </a:r>
            <a:r>
              <a:rPr lang="zh-TW" altLang="zh-TW" sz="2000" b="1" dirty="0" smtClean="0">
                <a:solidFill>
                  <a:srgbClr val="0000CC"/>
                </a:solidFill>
                <a:latin typeface="標楷體" panose="03000509000000000000" pitchFamily="65" charset="-120"/>
                <a:ea typeface="標楷體" panose="03000509000000000000" pitchFamily="65" charset="-120"/>
              </a:rPr>
              <a:t>及</a:t>
            </a:r>
            <a:r>
              <a:rPr lang="zh-TW" altLang="zh-TW" sz="2000" b="1" dirty="0" smtClean="0">
                <a:solidFill>
                  <a:srgbClr val="CC00CC"/>
                </a:solidFill>
                <a:latin typeface="標楷體" panose="03000509000000000000" pitchFamily="65" charset="-120"/>
                <a:ea typeface="標楷體" panose="03000509000000000000" pitchFamily="65" charset="-120"/>
              </a:rPr>
              <a:t>自由貿易港區</a:t>
            </a:r>
            <a:r>
              <a:rPr lang="zh-TW" altLang="zh-TW" sz="2000" b="1" dirty="0" smtClean="0">
                <a:solidFill>
                  <a:srgbClr val="0000CC"/>
                </a:solidFill>
                <a:latin typeface="標楷體" panose="03000509000000000000" pitchFamily="65" charset="-120"/>
                <a:ea typeface="標楷體" panose="03000509000000000000" pitchFamily="65" charset="-120"/>
              </a:rPr>
              <a:t>。</a:t>
            </a:r>
          </a:p>
        </p:txBody>
      </p:sp>
    </p:spTree>
    <p:extLst>
      <p:ext uri="{BB962C8B-B14F-4D97-AF65-F5344CB8AC3E}">
        <p14:creationId xmlns:p14="http://schemas.microsoft.com/office/powerpoint/2010/main" val="90624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 </a:t>
            </a:r>
            <a:endParaRPr lang="zh-TW" altLang="en-US" dirty="0"/>
          </a:p>
        </p:txBody>
      </p:sp>
      <p:sp>
        <p:nvSpPr>
          <p:cNvPr id="3" name="內容版面配置區 2"/>
          <p:cNvSpPr>
            <a:spLocks noGrp="1"/>
          </p:cNvSpPr>
          <p:nvPr>
            <p:ph idx="1"/>
          </p:nvPr>
        </p:nvSpPr>
        <p:spPr/>
        <p:txBody>
          <a:bodyPr/>
          <a:lstStyle/>
          <a:p>
            <a:r>
              <a:rPr lang="en-US" altLang="zh-TW" dirty="0" smtClean="0"/>
              <a:t> </a:t>
            </a:r>
            <a:endParaRPr lang="zh-TW" altLang="en-US" dirty="0"/>
          </a:p>
        </p:txBody>
      </p:sp>
      <p:sp>
        <p:nvSpPr>
          <p:cNvPr id="6" name="Rectangle 1"/>
          <p:cNvSpPr>
            <a:spLocks noChangeArrowheads="1"/>
          </p:cNvSpPr>
          <p:nvPr/>
        </p:nvSpPr>
        <p:spPr bwMode="auto">
          <a:xfrm>
            <a:off x="1584325" y="503238"/>
            <a:ext cx="6546850" cy="13636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nchor="ctr"/>
          <a:lstStyle>
            <a:lvl1pPr marL="742950" indent="-736600">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9pPr>
          </a:lstStyle>
          <a:p>
            <a:pPr marL="6350" indent="0" eaLnBrk="1">
              <a:lnSpc>
                <a:spcPct val="100000"/>
              </a:lnSpc>
              <a:buClr>
                <a:srgbClr val="0000CC"/>
              </a:buClr>
            </a:pPr>
            <a:r>
              <a:rPr lang="en-US" altLang="zh-TW" sz="4000" b="1" dirty="0">
                <a:solidFill>
                  <a:srgbClr val="0000CC"/>
                </a:solidFill>
                <a:latin typeface="標楷體" panose="03000509000000000000" pitchFamily="65" charset="-120"/>
                <a:ea typeface="標楷體" panose="03000509000000000000" pitchFamily="65" charset="-120"/>
              </a:rPr>
              <a:t>SHTC</a:t>
            </a:r>
            <a:r>
              <a:rPr lang="zh-TW" altLang="zh-TW" sz="4000" b="1" dirty="0">
                <a:solidFill>
                  <a:srgbClr val="0000CC"/>
                </a:solidFill>
                <a:latin typeface="標楷體" panose="03000509000000000000" pitchFamily="65" charset="-120"/>
                <a:ea typeface="標楷體" panose="03000509000000000000" pitchFamily="65" charset="-120"/>
              </a:rPr>
              <a:t>法源與相關規定（二）</a:t>
            </a:r>
          </a:p>
        </p:txBody>
      </p:sp>
      <p:sp>
        <p:nvSpPr>
          <p:cNvPr id="7" name="Rectangle 2"/>
          <p:cNvSpPr>
            <a:spLocks noChangeArrowheads="1"/>
          </p:cNvSpPr>
          <p:nvPr/>
        </p:nvSpPr>
        <p:spPr bwMode="auto">
          <a:xfrm>
            <a:off x="1162050" y="1728788"/>
            <a:ext cx="7843838" cy="4243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chemeClr val="tx1"/>
                </a:solidFill>
                <a:latin typeface="Arial" panose="020B0604020202020204" pitchFamily="34" charset="0"/>
                <a:ea typeface="微軟正黑體" panose="020B0604030504040204" pitchFamily="34" charset="-120"/>
              </a:defRPr>
            </a:lvl9pPr>
          </a:lstStyle>
          <a:p>
            <a:pPr eaLnBrk="1">
              <a:lnSpc>
                <a:spcPct val="100000"/>
              </a:lnSpc>
            </a:pPr>
            <a:r>
              <a:rPr lang="zh-TW" altLang="zh-TW" sz="2200" b="1" dirty="0">
                <a:solidFill>
                  <a:srgbClr val="990000"/>
                </a:solidFill>
                <a:latin typeface="標楷體" panose="03000509000000000000" pitchFamily="65" charset="-120"/>
                <a:ea typeface="標楷體" panose="03000509000000000000" pitchFamily="65" charset="-120"/>
              </a:rPr>
              <a:t>貿易法第</a:t>
            </a:r>
            <a:r>
              <a:rPr lang="en-US" altLang="zh-TW" sz="2200" b="1" dirty="0">
                <a:solidFill>
                  <a:srgbClr val="990000"/>
                </a:solidFill>
                <a:latin typeface="標楷體" panose="03000509000000000000" pitchFamily="65" charset="-120"/>
                <a:ea typeface="標楷體" panose="03000509000000000000" pitchFamily="65" charset="-120"/>
              </a:rPr>
              <a:t>27</a:t>
            </a:r>
            <a:r>
              <a:rPr lang="zh-TW" altLang="zh-TW" sz="2200" b="1" dirty="0">
                <a:solidFill>
                  <a:srgbClr val="990000"/>
                </a:solidFill>
                <a:latin typeface="標楷體" panose="03000509000000000000" pitchFamily="65" charset="-120"/>
                <a:ea typeface="標楷體" panose="03000509000000000000" pitchFamily="65" charset="-120"/>
              </a:rPr>
              <a:t>條【刑罰】：</a:t>
            </a:r>
          </a:p>
          <a:p>
            <a:pPr eaLnBrk="1">
              <a:lnSpc>
                <a:spcPct val="100000"/>
              </a:lnSpc>
            </a:pPr>
            <a:r>
              <a:rPr lang="zh-TW" altLang="zh-TW" sz="2000" b="1" dirty="0">
                <a:solidFill>
                  <a:srgbClr val="0000CC"/>
                </a:solidFill>
                <a:latin typeface="標楷體" panose="03000509000000000000" pitchFamily="65" charset="-120"/>
                <a:ea typeface="標楷體" panose="03000509000000000000" pitchFamily="65" charset="-120"/>
              </a:rPr>
              <a:t>輸出入戰略性高科技貨品有下列情形之一者，處</a:t>
            </a:r>
            <a:r>
              <a:rPr lang="en-US" altLang="zh-TW" sz="2000" b="1" dirty="0">
                <a:solidFill>
                  <a:srgbClr val="CC00CC"/>
                </a:solidFill>
                <a:latin typeface="標楷體" panose="03000509000000000000" pitchFamily="65" charset="-120"/>
                <a:ea typeface="標楷體" panose="03000509000000000000" pitchFamily="65" charset="-120"/>
              </a:rPr>
              <a:t>5</a:t>
            </a:r>
            <a:r>
              <a:rPr lang="zh-TW" altLang="zh-TW" sz="2000" b="1" dirty="0">
                <a:solidFill>
                  <a:srgbClr val="CC00CC"/>
                </a:solidFill>
                <a:latin typeface="標楷體" panose="03000509000000000000" pitchFamily="65" charset="-120"/>
                <a:ea typeface="標楷體" panose="03000509000000000000" pitchFamily="65" charset="-120"/>
              </a:rPr>
              <a:t>年以下有期徒刑</a:t>
            </a:r>
            <a:r>
              <a:rPr lang="zh-TW" altLang="zh-TW" sz="2000" b="1" dirty="0">
                <a:solidFill>
                  <a:srgbClr val="0000CC"/>
                </a:solidFill>
                <a:latin typeface="標楷體" panose="03000509000000000000" pitchFamily="65" charset="-120"/>
                <a:ea typeface="標楷體" panose="03000509000000000000" pitchFamily="65" charset="-120"/>
              </a:rPr>
              <a:t>、拘役或科或併科</a:t>
            </a:r>
            <a:r>
              <a:rPr lang="zh-TW" altLang="zh-TW" sz="2000" b="1" dirty="0">
                <a:solidFill>
                  <a:srgbClr val="CC00CC"/>
                </a:solidFill>
                <a:latin typeface="標楷體" panose="03000509000000000000" pitchFamily="65" charset="-120"/>
                <a:ea typeface="標楷體" panose="03000509000000000000" pitchFamily="65" charset="-120"/>
              </a:rPr>
              <a:t>新臺幣</a:t>
            </a:r>
            <a:r>
              <a:rPr lang="en-US" altLang="zh-TW" sz="2000" b="1" dirty="0">
                <a:solidFill>
                  <a:srgbClr val="CC00CC"/>
                </a:solidFill>
                <a:latin typeface="標楷體" panose="03000509000000000000" pitchFamily="65" charset="-120"/>
                <a:ea typeface="標楷體" panose="03000509000000000000" pitchFamily="65" charset="-120"/>
              </a:rPr>
              <a:t>150</a:t>
            </a:r>
            <a:r>
              <a:rPr lang="zh-TW" altLang="zh-TW" sz="2000" b="1" dirty="0">
                <a:solidFill>
                  <a:srgbClr val="CC00CC"/>
                </a:solidFill>
                <a:latin typeface="標楷體" panose="03000509000000000000" pitchFamily="65" charset="-120"/>
                <a:ea typeface="標楷體" panose="03000509000000000000" pitchFamily="65" charset="-120"/>
              </a:rPr>
              <a:t>萬元</a:t>
            </a:r>
            <a:r>
              <a:rPr lang="zh-TW" altLang="zh-TW" sz="2000" b="1" dirty="0">
                <a:solidFill>
                  <a:srgbClr val="0000CC"/>
                </a:solidFill>
                <a:latin typeface="標楷體" panose="03000509000000000000" pitchFamily="65" charset="-120"/>
                <a:ea typeface="標楷體" panose="03000509000000000000" pitchFamily="65" charset="-120"/>
              </a:rPr>
              <a:t>以下罰金：</a:t>
            </a:r>
          </a:p>
          <a:p>
            <a:pPr eaLnBrk="1">
              <a:lnSpc>
                <a:spcPct val="100000"/>
              </a:lnSpc>
            </a:pPr>
            <a:r>
              <a:rPr lang="zh-TW" altLang="zh-TW" sz="2000" b="1" dirty="0">
                <a:solidFill>
                  <a:srgbClr val="0000CC"/>
                </a:solidFill>
                <a:latin typeface="標楷體" panose="03000509000000000000" pitchFamily="65" charset="-120"/>
                <a:ea typeface="標楷體" panose="03000509000000000000" pitchFamily="65" charset="-120"/>
              </a:rPr>
              <a:t>一、未經許可，輸往</a:t>
            </a:r>
            <a:r>
              <a:rPr lang="zh-TW" altLang="zh-TW" sz="2000" b="1" u="sng" dirty="0">
                <a:solidFill>
                  <a:srgbClr val="CC00CC"/>
                </a:solidFill>
                <a:latin typeface="標楷體" panose="03000509000000000000" pitchFamily="65" charset="-120"/>
                <a:ea typeface="標楷體" panose="03000509000000000000" pitchFamily="65" charset="-120"/>
              </a:rPr>
              <a:t>管制地區</a:t>
            </a:r>
            <a:r>
              <a:rPr lang="zh-TW" altLang="zh-TW" sz="2000" b="1" dirty="0">
                <a:solidFill>
                  <a:srgbClr val="0000CC"/>
                </a:solidFill>
                <a:latin typeface="標楷體" panose="03000509000000000000" pitchFamily="65" charset="-120"/>
                <a:ea typeface="標楷體" panose="03000509000000000000" pitchFamily="65" charset="-120"/>
              </a:rPr>
              <a:t>。</a:t>
            </a:r>
          </a:p>
          <a:p>
            <a:pPr eaLnBrk="1">
              <a:lnSpc>
                <a:spcPct val="100000"/>
              </a:lnSpc>
            </a:pPr>
            <a:r>
              <a:rPr lang="zh-TW" altLang="zh-TW" sz="2000" b="1" dirty="0">
                <a:solidFill>
                  <a:srgbClr val="0000CC"/>
                </a:solidFill>
                <a:latin typeface="標楷體" panose="03000509000000000000" pitchFamily="65" charset="-120"/>
                <a:ea typeface="標楷體" panose="03000509000000000000" pitchFamily="65" charset="-120"/>
              </a:rPr>
              <a:t>二、經核發輸入證明文件後，未經許可，於輸入前</a:t>
            </a:r>
            <a:r>
              <a:rPr lang="zh-TW" altLang="zh-TW" sz="2000" b="1" dirty="0">
                <a:solidFill>
                  <a:srgbClr val="CC00CC"/>
                </a:solidFill>
                <a:latin typeface="標楷體" panose="03000509000000000000" pitchFamily="65" charset="-120"/>
                <a:ea typeface="標楷體" panose="03000509000000000000" pitchFamily="65" charset="-120"/>
              </a:rPr>
              <a:t>轉往</a:t>
            </a:r>
            <a:r>
              <a:rPr lang="zh-TW" altLang="zh-TW" sz="2000" b="1" u="sng" dirty="0">
                <a:solidFill>
                  <a:srgbClr val="0000CC"/>
                </a:solidFill>
                <a:latin typeface="標楷體" panose="03000509000000000000" pitchFamily="65" charset="-120"/>
                <a:ea typeface="標楷體" panose="03000509000000000000" pitchFamily="65" charset="-120"/>
              </a:rPr>
              <a:t>管制地區</a:t>
            </a:r>
            <a:r>
              <a:rPr lang="zh-TW" altLang="zh-TW" sz="2000" b="1" dirty="0">
                <a:solidFill>
                  <a:srgbClr val="0000CC"/>
                </a:solidFill>
                <a:latin typeface="標楷體" panose="03000509000000000000" pitchFamily="65" charset="-120"/>
                <a:ea typeface="標楷體" panose="03000509000000000000" pitchFamily="65" charset="-120"/>
              </a:rPr>
              <a:t>。</a:t>
            </a:r>
          </a:p>
          <a:p>
            <a:pPr eaLnBrk="1">
              <a:lnSpc>
                <a:spcPct val="100000"/>
              </a:lnSpc>
            </a:pPr>
            <a:r>
              <a:rPr lang="zh-TW" altLang="zh-TW" sz="2000" b="1" dirty="0">
                <a:solidFill>
                  <a:srgbClr val="0000CC"/>
                </a:solidFill>
                <a:latin typeface="標楷體" panose="03000509000000000000" pitchFamily="65" charset="-120"/>
                <a:ea typeface="標楷體" panose="03000509000000000000" pitchFamily="65" charset="-120"/>
              </a:rPr>
              <a:t>三、輸入後，未經許可，</a:t>
            </a:r>
            <a:r>
              <a:rPr lang="zh-TW" altLang="zh-TW" sz="2000" b="1" u="sng" dirty="0">
                <a:solidFill>
                  <a:srgbClr val="0000CC"/>
                </a:solidFill>
                <a:latin typeface="標楷體" panose="03000509000000000000" pitchFamily="65" charset="-120"/>
                <a:ea typeface="標楷體" panose="03000509000000000000" pitchFamily="65" charset="-120"/>
              </a:rPr>
              <a:t>擅自</a:t>
            </a:r>
            <a:r>
              <a:rPr lang="zh-TW" altLang="zh-TW" sz="2000" b="1" dirty="0">
                <a:solidFill>
                  <a:srgbClr val="CC00CC"/>
                </a:solidFill>
                <a:latin typeface="標楷體" panose="03000509000000000000" pitchFamily="65" charset="-120"/>
                <a:ea typeface="標楷體" panose="03000509000000000000" pitchFamily="65" charset="-120"/>
              </a:rPr>
              <a:t>變更</a:t>
            </a:r>
            <a:r>
              <a:rPr lang="zh-TW" altLang="zh-TW" sz="2000" b="1" dirty="0">
                <a:solidFill>
                  <a:srgbClr val="0000CC"/>
                </a:solidFill>
                <a:latin typeface="標楷體" panose="03000509000000000000" pitchFamily="65" charset="-120"/>
                <a:ea typeface="標楷體" panose="03000509000000000000" pitchFamily="65" charset="-120"/>
              </a:rPr>
              <a:t>原申報用途或最終使用人，供作      生產、發展核子、生化、飛彈等軍事武器之用。</a:t>
            </a:r>
          </a:p>
          <a:p>
            <a:pPr eaLnBrk="1">
              <a:lnSpc>
                <a:spcPct val="100000"/>
              </a:lnSpc>
            </a:pPr>
            <a:r>
              <a:rPr lang="zh-TW" altLang="zh-TW" sz="2000" b="1" dirty="0">
                <a:solidFill>
                  <a:srgbClr val="0000CC"/>
                </a:solidFill>
                <a:latin typeface="標楷體" panose="03000509000000000000" pitchFamily="65" charset="-120"/>
                <a:ea typeface="標楷體" panose="03000509000000000000" pitchFamily="65" charset="-120"/>
              </a:rPr>
              <a:t>法人之代表人、法人或自然人之代理人、受雇人或其他從業人員，其執行業務犯前項之罪者，</a:t>
            </a:r>
            <a:r>
              <a:rPr lang="zh-TW" altLang="zh-TW" sz="2000" b="1" dirty="0">
                <a:solidFill>
                  <a:srgbClr val="CC00CC"/>
                </a:solidFill>
                <a:latin typeface="標楷體" panose="03000509000000000000" pitchFamily="65" charset="-120"/>
                <a:ea typeface="標楷體" panose="03000509000000000000" pitchFamily="65" charset="-120"/>
              </a:rPr>
              <a:t>除處罰其行為人外</a:t>
            </a:r>
            <a:r>
              <a:rPr lang="zh-TW" altLang="zh-TW" sz="2000" b="1" dirty="0">
                <a:solidFill>
                  <a:srgbClr val="0000CC"/>
                </a:solidFill>
                <a:latin typeface="標楷體" panose="03000509000000000000" pitchFamily="65" charset="-120"/>
                <a:ea typeface="標楷體" panose="03000509000000000000" pitchFamily="65" charset="-120"/>
              </a:rPr>
              <a:t>，對該</a:t>
            </a:r>
            <a:r>
              <a:rPr lang="zh-TW" altLang="zh-TW" sz="2000" b="1" dirty="0">
                <a:solidFill>
                  <a:srgbClr val="CC00CC"/>
                </a:solidFill>
                <a:latin typeface="標楷體" panose="03000509000000000000" pitchFamily="65" charset="-120"/>
                <a:ea typeface="標楷體" panose="03000509000000000000" pitchFamily="65" charset="-120"/>
              </a:rPr>
              <a:t>法人</a:t>
            </a:r>
            <a:r>
              <a:rPr lang="zh-TW" altLang="zh-TW" sz="2000" b="1" dirty="0">
                <a:solidFill>
                  <a:srgbClr val="0000CC"/>
                </a:solidFill>
                <a:latin typeface="標楷體" panose="03000509000000000000" pitchFamily="65" charset="-120"/>
                <a:ea typeface="標楷體" panose="03000509000000000000" pitchFamily="65" charset="-120"/>
              </a:rPr>
              <a:t>或</a:t>
            </a:r>
            <a:r>
              <a:rPr lang="zh-TW" altLang="zh-TW" sz="2000" b="1" dirty="0">
                <a:solidFill>
                  <a:srgbClr val="CC00CC"/>
                </a:solidFill>
                <a:latin typeface="標楷體" panose="03000509000000000000" pitchFamily="65" charset="-120"/>
                <a:ea typeface="標楷體" panose="03000509000000000000" pitchFamily="65" charset="-120"/>
              </a:rPr>
              <a:t>自然人</a:t>
            </a:r>
            <a:r>
              <a:rPr lang="zh-TW" altLang="zh-TW" sz="2000" b="1" dirty="0">
                <a:solidFill>
                  <a:srgbClr val="0000CC"/>
                </a:solidFill>
                <a:latin typeface="標楷體" panose="03000509000000000000" pitchFamily="65" charset="-120"/>
                <a:ea typeface="標楷體" panose="03000509000000000000" pitchFamily="65" charset="-120"/>
              </a:rPr>
              <a:t>亦科以前項之罰金。</a:t>
            </a:r>
          </a:p>
          <a:p>
            <a:pPr eaLnBrk="1">
              <a:lnSpc>
                <a:spcPct val="100000"/>
              </a:lnSpc>
            </a:pPr>
            <a:endParaRPr lang="en-US" altLang="zh-TW" sz="2000" dirty="0">
              <a:solidFill>
                <a:srgbClr val="000000"/>
              </a:solidFill>
              <a:cs typeface="DejaVu Sans" panose="020B0603030804020204" pitchFamily="34" charset="0"/>
            </a:endParaRPr>
          </a:p>
        </p:txBody>
      </p:sp>
    </p:spTree>
    <p:extLst>
      <p:ext uri="{BB962C8B-B14F-4D97-AF65-F5344CB8AC3E}">
        <p14:creationId xmlns:p14="http://schemas.microsoft.com/office/powerpoint/2010/main" val="24537478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 </a:t>
            </a:r>
            <a:endParaRPr lang="zh-TW" altLang="en-US" dirty="0"/>
          </a:p>
        </p:txBody>
      </p:sp>
      <p:sp>
        <p:nvSpPr>
          <p:cNvPr id="3" name="內容版面配置區 2"/>
          <p:cNvSpPr>
            <a:spLocks noGrp="1"/>
          </p:cNvSpPr>
          <p:nvPr>
            <p:ph idx="1"/>
          </p:nvPr>
        </p:nvSpPr>
        <p:spPr/>
        <p:txBody>
          <a:bodyPr/>
          <a:lstStyle/>
          <a:p>
            <a:r>
              <a:rPr lang="en-US" altLang="zh-TW" dirty="0" smtClean="0"/>
              <a:t> </a:t>
            </a:r>
            <a:endParaRPr lang="zh-TW" altLang="en-US" dirty="0"/>
          </a:p>
        </p:txBody>
      </p:sp>
      <p:sp>
        <p:nvSpPr>
          <p:cNvPr id="4" name="Rectangle 1"/>
          <p:cNvSpPr>
            <a:spLocks noChangeArrowheads="1"/>
          </p:cNvSpPr>
          <p:nvPr/>
        </p:nvSpPr>
        <p:spPr bwMode="auto">
          <a:xfrm>
            <a:off x="1584325" y="503238"/>
            <a:ext cx="6546850" cy="13636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nchor="ctr"/>
          <a:lstStyle>
            <a:lvl1pPr marL="742950" indent="-736600">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1pPr>
            <a:lvl2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2pPr>
            <a:lvl3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3pPr>
            <a:lvl4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4pPr>
            <a:lvl5pPr>
              <a:lnSpc>
                <a:spcPct val="93000"/>
              </a:lnSpc>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chemeClr val="tx1"/>
                </a:solidFill>
                <a:latin typeface="Arial" panose="020B0604020202020204" pitchFamily="34" charset="0"/>
                <a:ea typeface="微軟正黑體" panose="020B0604030504040204" pitchFamily="34" charset="-120"/>
              </a:defRPr>
            </a:lvl9pPr>
          </a:lstStyle>
          <a:p>
            <a:pPr marL="6350" indent="0" eaLnBrk="1">
              <a:lnSpc>
                <a:spcPct val="100000"/>
              </a:lnSpc>
              <a:buClr>
                <a:srgbClr val="0000CC"/>
              </a:buClr>
            </a:pPr>
            <a:r>
              <a:rPr lang="en-US" altLang="zh-TW" sz="4000" b="1" dirty="0">
                <a:solidFill>
                  <a:srgbClr val="0000CC"/>
                </a:solidFill>
                <a:latin typeface="標楷體" panose="03000509000000000000" pitchFamily="65" charset="-120"/>
                <a:ea typeface="標楷體" panose="03000509000000000000" pitchFamily="65" charset="-120"/>
              </a:rPr>
              <a:t>SHTC</a:t>
            </a:r>
            <a:r>
              <a:rPr lang="zh-TW" altLang="zh-TW" sz="4000" b="1" dirty="0">
                <a:solidFill>
                  <a:srgbClr val="0000CC"/>
                </a:solidFill>
                <a:latin typeface="標楷體" panose="03000509000000000000" pitchFamily="65" charset="-120"/>
                <a:ea typeface="標楷體" panose="03000509000000000000" pitchFamily="65" charset="-120"/>
              </a:rPr>
              <a:t>法源與相關規定（三）</a:t>
            </a:r>
          </a:p>
        </p:txBody>
      </p:sp>
      <p:sp>
        <p:nvSpPr>
          <p:cNvPr id="5" name="Rectangle 2"/>
          <p:cNvSpPr>
            <a:spLocks noChangeArrowheads="1"/>
          </p:cNvSpPr>
          <p:nvPr/>
        </p:nvSpPr>
        <p:spPr bwMode="auto">
          <a:xfrm>
            <a:off x="1152525" y="1728788"/>
            <a:ext cx="7627938" cy="4243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eaLnBrk="1">
              <a:buClr>
                <a:srgbClr val="000000"/>
              </a:buClr>
              <a:buSzPct val="100000"/>
              <a:buFont typeface="Times New Roman" panose="02020603050405020304" pitchFamily="18" charset="0"/>
              <a:buNone/>
              <a:defRPr/>
            </a:pPr>
            <a:r>
              <a:rPr lang="zh-TW" altLang="zh-TW" sz="2200" b="1" smtClean="0">
                <a:solidFill>
                  <a:srgbClr val="990000"/>
                </a:solidFill>
                <a:latin typeface="標楷體" panose="03000509000000000000" pitchFamily="65" charset="-120"/>
                <a:ea typeface="標楷體" panose="03000509000000000000" pitchFamily="65" charset="-120"/>
              </a:rPr>
              <a:t>貿易法第</a:t>
            </a:r>
            <a:r>
              <a:rPr lang="en-US" altLang="zh-TW" sz="2200" b="1" smtClean="0">
                <a:solidFill>
                  <a:srgbClr val="990000"/>
                </a:solidFill>
                <a:latin typeface="標楷體" panose="03000509000000000000" pitchFamily="65" charset="-120"/>
                <a:ea typeface="標楷體" panose="03000509000000000000" pitchFamily="65" charset="-120"/>
              </a:rPr>
              <a:t>27</a:t>
            </a:r>
            <a:r>
              <a:rPr lang="zh-TW" altLang="zh-TW" sz="2200" b="1" smtClean="0">
                <a:solidFill>
                  <a:srgbClr val="990000"/>
                </a:solidFill>
                <a:latin typeface="標楷體" panose="03000509000000000000" pitchFamily="65" charset="-120"/>
                <a:ea typeface="標楷體" panose="03000509000000000000" pitchFamily="65" charset="-120"/>
              </a:rPr>
              <a:t>條之</a:t>
            </a:r>
            <a:r>
              <a:rPr lang="en-US" altLang="zh-TW" sz="2200" b="1" smtClean="0">
                <a:solidFill>
                  <a:srgbClr val="990000"/>
                </a:solidFill>
                <a:latin typeface="標楷體" panose="03000509000000000000" pitchFamily="65" charset="-120"/>
                <a:ea typeface="標楷體" panose="03000509000000000000" pitchFamily="65" charset="-120"/>
              </a:rPr>
              <a:t>1</a:t>
            </a:r>
            <a:r>
              <a:rPr lang="zh-TW" altLang="zh-TW" sz="2200" b="1" smtClean="0">
                <a:solidFill>
                  <a:srgbClr val="990000"/>
                </a:solidFill>
                <a:latin typeface="標楷體" panose="03000509000000000000" pitchFamily="65" charset="-120"/>
                <a:ea typeface="標楷體" panose="03000509000000000000" pitchFamily="65" charset="-120"/>
              </a:rPr>
              <a:t>【行政罰】：</a:t>
            </a:r>
          </a:p>
          <a:p>
            <a:pPr marL="450850" indent="-439738" eaLnBrk="1">
              <a:spcBef>
                <a:spcPts val="1125"/>
              </a:spcBef>
              <a:buClr>
                <a:srgbClr val="000000"/>
              </a:buClr>
              <a:buSzPct val="100000"/>
              <a:buFont typeface="Times New Roman" panose="02020603050405020304" pitchFamily="18" charset="0"/>
              <a:buNone/>
              <a:defRPr/>
            </a:pPr>
            <a:r>
              <a:rPr lang="en-US" altLang="zh-TW" sz="2000" b="1" smtClean="0">
                <a:solidFill>
                  <a:srgbClr val="0000CC"/>
                </a:solidFill>
                <a:latin typeface="Adobe 仿宋 Std R" charset="0"/>
              </a:rPr>
              <a:t>   </a:t>
            </a:r>
            <a:r>
              <a:rPr lang="zh-TW" altLang="zh-TW" sz="2000" b="1" smtClean="0">
                <a:solidFill>
                  <a:srgbClr val="0000CC"/>
                </a:solidFill>
                <a:latin typeface="標楷體" panose="03000509000000000000" pitchFamily="65" charset="-120"/>
                <a:ea typeface="標楷體" panose="03000509000000000000" pitchFamily="65" charset="-120"/>
              </a:rPr>
              <a:t>有貿易法第</a:t>
            </a:r>
            <a:r>
              <a:rPr lang="en-US" altLang="zh-TW" sz="2000" b="1" smtClean="0">
                <a:solidFill>
                  <a:srgbClr val="0000CC"/>
                </a:solidFill>
                <a:latin typeface="標楷體" panose="03000509000000000000" pitchFamily="65" charset="-120"/>
                <a:ea typeface="標楷體" panose="03000509000000000000" pitchFamily="65" charset="-120"/>
              </a:rPr>
              <a:t>27</a:t>
            </a:r>
            <a:r>
              <a:rPr lang="zh-TW" altLang="zh-TW" sz="2000" b="1" smtClean="0">
                <a:solidFill>
                  <a:srgbClr val="0000CC"/>
                </a:solidFill>
                <a:latin typeface="標楷體" panose="03000509000000000000" pitchFamily="65" charset="-120"/>
                <a:ea typeface="標楷體" panose="03000509000000000000" pitchFamily="65" charset="-120"/>
              </a:rPr>
              <a:t>條所定違法情形之一者，由貿易局</a:t>
            </a:r>
            <a:r>
              <a:rPr lang="zh-TW" altLang="zh-TW" sz="2000" b="1" smtClean="0">
                <a:solidFill>
                  <a:srgbClr val="CC00CC"/>
                </a:solidFill>
                <a:latin typeface="標楷體" panose="03000509000000000000" pitchFamily="65" charset="-120"/>
                <a:ea typeface="標楷體" panose="03000509000000000000" pitchFamily="65" charset="-120"/>
              </a:rPr>
              <a:t>停止</a:t>
            </a:r>
            <a:r>
              <a:rPr lang="zh-TW" altLang="zh-TW" sz="2000" b="1" smtClean="0">
                <a:solidFill>
                  <a:srgbClr val="0000CC"/>
                </a:solidFill>
                <a:latin typeface="標楷體" panose="03000509000000000000" pitchFamily="65" charset="-120"/>
                <a:ea typeface="標楷體" panose="03000509000000000000" pitchFamily="65" charset="-120"/>
              </a:rPr>
              <a:t>其</a:t>
            </a:r>
            <a:r>
              <a:rPr lang="en-US" altLang="zh-TW" sz="2000" b="1" smtClean="0">
                <a:solidFill>
                  <a:srgbClr val="0000CC"/>
                </a:solidFill>
                <a:latin typeface="標楷體" panose="03000509000000000000" pitchFamily="65" charset="-120"/>
                <a:ea typeface="標楷體" panose="03000509000000000000" pitchFamily="65" charset="-120"/>
              </a:rPr>
              <a:t>1</a:t>
            </a:r>
            <a:r>
              <a:rPr lang="zh-TW" altLang="zh-TW" sz="2000" b="1" smtClean="0">
                <a:solidFill>
                  <a:srgbClr val="0000CC"/>
                </a:solidFill>
                <a:latin typeface="標楷體" panose="03000509000000000000" pitchFamily="65" charset="-120"/>
                <a:ea typeface="標楷體" panose="03000509000000000000" pitchFamily="65" charset="-120"/>
              </a:rPr>
              <a:t>個月以上</a:t>
            </a:r>
            <a:r>
              <a:rPr lang="en-US" altLang="zh-TW" sz="2000" b="1" smtClean="0">
                <a:solidFill>
                  <a:srgbClr val="0000CC"/>
                </a:solidFill>
                <a:latin typeface="標楷體" panose="03000509000000000000" pitchFamily="65" charset="-120"/>
                <a:ea typeface="標楷體" panose="03000509000000000000" pitchFamily="65" charset="-120"/>
              </a:rPr>
              <a:t>1</a:t>
            </a:r>
            <a:r>
              <a:rPr lang="zh-TW" altLang="zh-TW" sz="2000" b="1" smtClean="0">
                <a:solidFill>
                  <a:srgbClr val="0000CC"/>
                </a:solidFill>
                <a:latin typeface="標楷體" panose="03000509000000000000" pitchFamily="65" charset="-120"/>
                <a:ea typeface="標楷體" panose="03000509000000000000" pitchFamily="65" charset="-120"/>
              </a:rPr>
              <a:t>年以下輸出、輸入或</a:t>
            </a:r>
            <a:r>
              <a:rPr lang="zh-TW" altLang="zh-TW" sz="2000" b="1" smtClean="0">
                <a:solidFill>
                  <a:srgbClr val="CC00CC"/>
                </a:solidFill>
                <a:latin typeface="標楷體" panose="03000509000000000000" pitchFamily="65" charset="-120"/>
                <a:ea typeface="標楷體" panose="03000509000000000000" pitchFamily="65" charset="-120"/>
              </a:rPr>
              <a:t>輸出入</a:t>
            </a:r>
            <a:r>
              <a:rPr lang="zh-TW" altLang="zh-TW" sz="2000" b="1" smtClean="0">
                <a:solidFill>
                  <a:srgbClr val="0000CC"/>
                </a:solidFill>
                <a:latin typeface="標楷體" panose="03000509000000000000" pitchFamily="65" charset="-120"/>
                <a:ea typeface="標楷體" panose="03000509000000000000" pitchFamily="65" charset="-120"/>
              </a:rPr>
              <a:t>貨品</a:t>
            </a:r>
            <a:r>
              <a:rPr lang="zh-TW" altLang="zh-TW" sz="2000" b="1" smtClean="0">
                <a:solidFill>
                  <a:srgbClr val="CC00CC"/>
                </a:solidFill>
                <a:latin typeface="標楷體" panose="03000509000000000000" pitchFamily="65" charset="-120"/>
                <a:ea typeface="標楷體" panose="03000509000000000000" pitchFamily="65" charset="-120"/>
              </a:rPr>
              <a:t>或</a:t>
            </a:r>
            <a:r>
              <a:rPr lang="zh-TW" altLang="zh-TW" sz="2000" b="1" u="sng" smtClean="0">
                <a:solidFill>
                  <a:srgbClr val="CC00CC"/>
                </a:solidFill>
                <a:latin typeface="標楷體" panose="03000509000000000000" pitchFamily="65" charset="-120"/>
                <a:ea typeface="標楷體" panose="03000509000000000000" pitchFamily="65" charset="-120"/>
              </a:rPr>
              <a:t>撤銷</a:t>
            </a:r>
            <a:r>
              <a:rPr lang="zh-TW" altLang="zh-TW" sz="2000" b="1" smtClean="0">
                <a:solidFill>
                  <a:srgbClr val="0000CC"/>
                </a:solidFill>
                <a:latin typeface="標楷體" panose="03000509000000000000" pitchFamily="65" charset="-120"/>
                <a:ea typeface="標楷體" panose="03000509000000000000" pitchFamily="65" charset="-120"/>
              </a:rPr>
              <a:t>進出口廠商登記</a:t>
            </a:r>
          </a:p>
          <a:p>
            <a:pPr marL="450850" indent="-439738" eaLnBrk="1">
              <a:spcBef>
                <a:spcPts val="1125"/>
              </a:spcBef>
              <a:buClr>
                <a:srgbClr val="000000"/>
              </a:buClr>
              <a:buSzPct val="100000"/>
              <a:buFont typeface="Times New Roman" panose="02020603050405020304" pitchFamily="18" charset="0"/>
              <a:buNone/>
              <a:defRPr/>
            </a:pPr>
            <a:r>
              <a:rPr lang="zh-TW" altLang="zh-TW" sz="2200" b="1" smtClean="0">
                <a:solidFill>
                  <a:srgbClr val="990000"/>
                </a:solidFill>
                <a:latin typeface="標楷體" panose="03000509000000000000" pitchFamily="65" charset="-120"/>
                <a:ea typeface="標楷體" panose="03000509000000000000" pitchFamily="65" charset="-120"/>
              </a:rPr>
              <a:t>貿易法第</a:t>
            </a:r>
            <a:r>
              <a:rPr lang="en-US" altLang="zh-TW" sz="2200" b="1" smtClean="0">
                <a:solidFill>
                  <a:srgbClr val="990000"/>
                </a:solidFill>
                <a:latin typeface="標楷體" panose="03000509000000000000" pitchFamily="65" charset="-120"/>
                <a:ea typeface="標楷體" panose="03000509000000000000" pitchFamily="65" charset="-120"/>
              </a:rPr>
              <a:t>27</a:t>
            </a:r>
            <a:r>
              <a:rPr lang="zh-TW" altLang="zh-TW" sz="2200" b="1" smtClean="0">
                <a:solidFill>
                  <a:srgbClr val="990000"/>
                </a:solidFill>
                <a:latin typeface="標楷體" panose="03000509000000000000" pitchFamily="65" charset="-120"/>
                <a:ea typeface="標楷體" panose="03000509000000000000" pitchFamily="65" charset="-120"/>
              </a:rPr>
              <a:t>條之</a:t>
            </a:r>
            <a:r>
              <a:rPr lang="en-US" altLang="zh-TW" sz="2200" b="1" smtClean="0">
                <a:solidFill>
                  <a:srgbClr val="990000"/>
                </a:solidFill>
                <a:latin typeface="標楷體" panose="03000509000000000000" pitchFamily="65" charset="-120"/>
                <a:ea typeface="標楷體" panose="03000509000000000000" pitchFamily="65" charset="-120"/>
              </a:rPr>
              <a:t>2</a:t>
            </a:r>
            <a:r>
              <a:rPr lang="zh-TW" altLang="zh-TW" sz="2200" b="1" smtClean="0">
                <a:solidFill>
                  <a:srgbClr val="990000"/>
                </a:solidFill>
                <a:latin typeface="標楷體" panose="03000509000000000000" pitchFamily="65" charset="-120"/>
                <a:ea typeface="標楷體" panose="03000509000000000000" pitchFamily="65" charset="-120"/>
              </a:rPr>
              <a:t>【行政罰】：</a:t>
            </a:r>
          </a:p>
          <a:p>
            <a:pPr marL="450850" indent="-439738" eaLnBrk="1">
              <a:buClr>
                <a:srgbClr val="000000"/>
              </a:buClr>
              <a:buSzPct val="100000"/>
              <a:buFont typeface="Times New Roman" panose="02020603050405020304" pitchFamily="18" charset="0"/>
              <a:buNone/>
              <a:defRPr/>
            </a:pPr>
            <a:r>
              <a:rPr lang="zh-TW" altLang="zh-TW" sz="2000" b="1" smtClean="0">
                <a:solidFill>
                  <a:srgbClr val="0000CC"/>
                </a:solidFill>
                <a:latin typeface="標楷體" panose="03000509000000000000" pitchFamily="65" charset="-120"/>
                <a:ea typeface="標楷體" panose="03000509000000000000" pitchFamily="65" charset="-120"/>
              </a:rPr>
              <a:t>輸出入戰略性高科技貨品有下列情形之一者，經濟部國際貿易局得處新臺幣</a:t>
            </a:r>
            <a:r>
              <a:rPr lang="en-US" altLang="zh-TW" sz="2000" b="1" smtClean="0">
                <a:solidFill>
                  <a:srgbClr val="CC00CC"/>
                </a:solidFill>
                <a:latin typeface="標楷體" panose="03000509000000000000" pitchFamily="65" charset="-120"/>
                <a:ea typeface="標楷體" panose="03000509000000000000" pitchFamily="65" charset="-120"/>
              </a:rPr>
              <a:t>3</a:t>
            </a:r>
            <a:r>
              <a:rPr lang="zh-TW" altLang="zh-TW" sz="2000" b="1" smtClean="0">
                <a:solidFill>
                  <a:srgbClr val="CC00CC"/>
                </a:solidFill>
                <a:latin typeface="標楷體" panose="03000509000000000000" pitchFamily="65" charset="-120"/>
                <a:ea typeface="標楷體" panose="03000509000000000000" pitchFamily="65" charset="-120"/>
              </a:rPr>
              <a:t>萬元以上</a:t>
            </a:r>
            <a:r>
              <a:rPr lang="en-US" altLang="zh-TW" sz="2000" b="1" smtClean="0">
                <a:solidFill>
                  <a:srgbClr val="CC00CC"/>
                </a:solidFill>
                <a:latin typeface="標楷體" panose="03000509000000000000" pitchFamily="65" charset="-120"/>
                <a:ea typeface="標楷體" panose="03000509000000000000" pitchFamily="65" charset="-120"/>
              </a:rPr>
              <a:t>30</a:t>
            </a:r>
            <a:r>
              <a:rPr lang="zh-TW" altLang="zh-TW" sz="2000" b="1" smtClean="0">
                <a:solidFill>
                  <a:srgbClr val="CC00CC"/>
                </a:solidFill>
                <a:latin typeface="標楷體" panose="03000509000000000000" pitchFamily="65" charset="-120"/>
                <a:ea typeface="標楷體" panose="03000509000000000000" pitchFamily="65" charset="-120"/>
              </a:rPr>
              <a:t>萬元以下</a:t>
            </a:r>
            <a:r>
              <a:rPr lang="zh-TW" altLang="zh-TW" sz="2000" b="1" smtClean="0">
                <a:solidFill>
                  <a:srgbClr val="0000CC"/>
                </a:solidFill>
                <a:latin typeface="標楷體" panose="03000509000000000000" pitchFamily="65" charset="-120"/>
                <a:ea typeface="標楷體" panose="03000509000000000000" pitchFamily="65" charset="-120"/>
              </a:rPr>
              <a:t>罰鍰、</a:t>
            </a:r>
            <a:r>
              <a:rPr lang="zh-TW" altLang="zh-TW" sz="2000" b="1" smtClean="0">
                <a:solidFill>
                  <a:srgbClr val="CC00CC"/>
                </a:solidFill>
                <a:latin typeface="標楷體" panose="03000509000000000000" pitchFamily="65" charset="-120"/>
                <a:ea typeface="標楷體" panose="03000509000000000000" pitchFamily="65" charset="-120"/>
              </a:rPr>
              <a:t>停止</a:t>
            </a:r>
            <a:r>
              <a:rPr lang="zh-TW" altLang="zh-TW" sz="2000" b="1" smtClean="0">
                <a:solidFill>
                  <a:srgbClr val="0000CC"/>
                </a:solidFill>
                <a:latin typeface="標楷體" panose="03000509000000000000" pitchFamily="65" charset="-120"/>
                <a:ea typeface="標楷體" panose="03000509000000000000" pitchFamily="65" charset="-120"/>
              </a:rPr>
              <a:t>其</a:t>
            </a:r>
            <a:r>
              <a:rPr lang="en-US" altLang="zh-TW" sz="2000" b="1" smtClean="0">
                <a:solidFill>
                  <a:srgbClr val="0000CC"/>
                </a:solidFill>
                <a:latin typeface="標楷體" panose="03000509000000000000" pitchFamily="65" charset="-120"/>
                <a:ea typeface="標楷體" panose="03000509000000000000" pitchFamily="65" charset="-120"/>
              </a:rPr>
              <a:t>1</a:t>
            </a:r>
            <a:r>
              <a:rPr lang="zh-TW" altLang="zh-TW" sz="2000" b="1" smtClean="0">
                <a:solidFill>
                  <a:srgbClr val="0000CC"/>
                </a:solidFill>
                <a:latin typeface="標楷體" panose="03000509000000000000" pitchFamily="65" charset="-120"/>
                <a:ea typeface="標楷體" panose="03000509000000000000" pitchFamily="65" charset="-120"/>
              </a:rPr>
              <a:t>個月以上</a:t>
            </a:r>
            <a:r>
              <a:rPr lang="en-US" altLang="zh-TW" sz="2000" b="1" smtClean="0">
                <a:solidFill>
                  <a:srgbClr val="0000CC"/>
                </a:solidFill>
                <a:latin typeface="標楷體" panose="03000509000000000000" pitchFamily="65" charset="-120"/>
                <a:ea typeface="標楷體" panose="03000509000000000000" pitchFamily="65" charset="-120"/>
              </a:rPr>
              <a:t>1</a:t>
            </a:r>
            <a:r>
              <a:rPr lang="zh-TW" altLang="zh-TW" sz="2000" b="1" smtClean="0">
                <a:solidFill>
                  <a:srgbClr val="0000CC"/>
                </a:solidFill>
                <a:latin typeface="標楷體" panose="03000509000000000000" pitchFamily="65" charset="-120"/>
                <a:ea typeface="標楷體" panose="03000509000000000000" pitchFamily="65" charset="-120"/>
              </a:rPr>
              <a:t>年以下輸出、輸入或</a:t>
            </a:r>
            <a:r>
              <a:rPr lang="zh-TW" altLang="zh-TW" sz="2000" b="1" smtClean="0">
                <a:solidFill>
                  <a:srgbClr val="CC00CC"/>
                </a:solidFill>
                <a:latin typeface="標楷體" panose="03000509000000000000" pitchFamily="65" charset="-120"/>
                <a:ea typeface="標楷體" panose="03000509000000000000" pitchFamily="65" charset="-120"/>
              </a:rPr>
              <a:t>輸出入</a:t>
            </a:r>
            <a:r>
              <a:rPr lang="zh-TW" altLang="zh-TW" sz="2000" b="1" smtClean="0">
                <a:solidFill>
                  <a:srgbClr val="0000CC"/>
                </a:solidFill>
                <a:latin typeface="標楷體" panose="03000509000000000000" pitchFamily="65" charset="-120"/>
                <a:ea typeface="標楷體" panose="03000509000000000000" pitchFamily="65" charset="-120"/>
              </a:rPr>
              <a:t>貨品</a:t>
            </a:r>
            <a:r>
              <a:rPr lang="zh-TW" altLang="zh-TW" sz="2000" b="1" smtClean="0">
                <a:solidFill>
                  <a:srgbClr val="CC00CC"/>
                </a:solidFill>
                <a:latin typeface="標楷體" panose="03000509000000000000" pitchFamily="65" charset="-120"/>
                <a:ea typeface="標楷體" panose="03000509000000000000" pitchFamily="65" charset="-120"/>
              </a:rPr>
              <a:t>或</a:t>
            </a:r>
            <a:r>
              <a:rPr lang="zh-TW" altLang="zh-TW" sz="2000" b="1" u="sng" smtClean="0">
                <a:solidFill>
                  <a:srgbClr val="CC00CC"/>
                </a:solidFill>
                <a:latin typeface="標楷體" panose="03000509000000000000" pitchFamily="65" charset="-120"/>
                <a:ea typeface="標楷體" panose="03000509000000000000" pitchFamily="65" charset="-120"/>
              </a:rPr>
              <a:t>廢止</a:t>
            </a:r>
            <a:r>
              <a:rPr lang="zh-TW" altLang="zh-TW" sz="2000" b="1" smtClean="0">
                <a:solidFill>
                  <a:srgbClr val="0000CC"/>
                </a:solidFill>
                <a:latin typeface="標楷體" panose="03000509000000000000" pitchFamily="65" charset="-120"/>
                <a:ea typeface="標楷體" panose="03000509000000000000" pitchFamily="65" charset="-120"/>
              </a:rPr>
              <a:t>其出進口廠商登記：</a:t>
            </a:r>
          </a:p>
          <a:p>
            <a:pPr marL="450850" indent="-439738" eaLnBrk="1">
              <a:buClr>
                <a:srgbClr val="000000"/>
              </a:buClr>
              <a:buSzPct val="100000"/>
              <a:buFont typeface="Times New Roman" panose="02020603050405020304" pitchFamily="18" charset="0"/>
              <a:buNone/>
              <a:defRPr/>
            </a:pPr>
            <a:r>
              <a:rPr lang="zh-TW" altLang="zh-TW" sz="2000" b="1" smtClean="0">
                <a:solidFill>
                  <a:srgbClr val="0000CC"/>
                </a:solidFill>
                <a:latin typeface="標楷體" panose="03000509000000000000" pitchFamily="65" charset="-120"/>
                <a:ea typeface="標楷體" panose="03000509000000000000" pitchFamily="65" charset="-120"/>
              </a:rPr>
              <a:t>一、未經許可，輸往</a:t>
            </a:r>
            <a:r>
              <a:rPr lang="zh-TW" altLang="zh-TW" sz="2000" b="1" u="sng" smtClean="0">
                <a:solidFill>
                  <a:srgbClr val="CC00CC"/>
                </a:solidFill>
                <a:latin typeface="標楷體" panose="03000509000000000000" pitchFamily="65" charset="-120"/>
                <a:ea typeface="標楷體" panose="03000509000000000000" pitchFamily="65" charset="-120"/>
              </a:rPr>
              <a:t>管制地區以外</a:t>
            </a:r>
            <a:r>
              <a:rPr lang="zh-TW" altLang="zh-TW" sz="2000" b="1" smtClean="0">
                <a:solidFill>
                  <a:srgbClr val="0000CC"/>
                </a:solidFill>
                <a:latin typeface="標楷體" panose="03000509000000000000" pitchFamily="65" charset="-120"/>
                <a:ea typeface="標楷體" panose="03000509000000000000" pitchFamily="65" charset="-120"/>
              </a:rPr>
              <a:t>地區。</a:t>
            </a:r>
          </a:p>
          <a:p>
            <a:pPr marL="450850" indent="-439738" eaLnBrk="1">
              <a:buClr>
                <a:srgbClr val="000000"/>
              </a:buClr>
              <a:buSzPct val="100000"/>
              <a:buFont typeface="Times New Roman" panose="02020603050405020304" pitchFamily="18" charset="0"/>
              <a:buNone/>
              <a:defRPr/>
            </a:pPr>
            <a:r>
              <a:rPr lang="zh-TW" altLang="zh-TW" sz="2000" b="1" smtClean="0">
                <a:solidFill>
                  <a:srgbClr val="0000CC"/>
                </a:solidFill>
                <a:latin typeface="標楷體" panose="03000509000000000000" pitchFamily="65" charset="-120"/>
                <a:ea typeface="標楷體" panose="03000509000000000000" pitchFamily="65" charset="-120"/>
              </a:rPr>
              <a:t>二、經核發輸入證明文件後，未經許可，</a:t>
            </a:r>
            <a:r>
              <a:rPr lang="zh-TW" altLang="zh-TW" sz="2000" b="1" u="sng" smtClean="0">
                <a:solidFill>
                  <a:srgbClr val="0000CC"/>
                </a:solidFill>
                <a:latin typeface="標楷體" panose="03000509000000000000" pitchFamily="65" charset="-120"/>
                <a:ea typeface="標楷體" panose="03000509000000000000" pitchFamily="65" charset="-120"/>
              </a:rPr>
              <a:t>變更</a:t>
            </a:r>
            <a:r>
              <a:rPr lang="zh-TW" altLang="zh-TW" sz="2000" b="1" smtClean="0">
                <a:solidFill>
                  <a:srgbClr val="0000CC"/>
                </a:solidFill>
                <a:latin typeface="標楷體" panose="03000509000000000000" pitchFamily="65" charset="-120"/>
                <a:ea typeface="標楷體" panose="03000509000000000000" pitchFamily="65" charset="-120"/>
              </a:rPr>
              <a:t>進口人或</a:t>
            </a:r>
            <a:r>
              <a:rPr lang="zh-TW" altLang="zh-TW" sz="2000" b="1" u="sng" smtClean="0">
                <a:solidFill>
                  <a:srgbClr val="CC00CC"/>
                </a:solidFill>
                <a:latin typeface="標楷體" panose="03000509000000000000" pitchFamily="65" charset="-120"/>
                <a:ea typeface="標楷體" panose="03000509000000000000" pitchFamily="65" charset="-120"/>
              </a:rPr>
              <a:t>轉往</a:t>
            </a:r>
            <a:r>
              <a:rPr lang="zh-TW" altLang="zh-TW" sz="2000" b="1" u="sng" smtClean="0">
                <a:solidFill>
                  <a:srgbClr val="0000CC"/>
                </a:solidFill>
                <a:latin typeface="標楷體" panose="03000509000000000000" pitchFamily="65" charset="-120"/>
                <a:ea typeface="標楷體" panose="03000509000000000000" pitchFamily="65" charset="-120"/>
              </a:rPr>
              <a:t>管制   地區以外</a:t>
            </a:r>
            <a:r>
              <a:rPr lang="zh-TW" altLang="zh-TW" sz="2000" b="1" smtClean="0">
                <a:solidFill>
                  <a:srgbClr val="0000CC"/>
                </a:solidFill>
                <a:latin typeface="標楷體" panose="03000509000000000000" pitchFamily="65" charset="-120"/>
                <a:ea typeface="標楷體" panose="03000509000000000000" pitchFamily="65" charset="-120"/>
              </a:rPr>
              <a:t>之第三國家、地區。</a:t>
            </a:r>
          </a:p>
          <a:p>
            <a:pPr marL="450850" indent="-439738" eaLnBrk="1">
              <a:buClr>
                <a:srgbClr val="000000"/>
              </a:buClr>
              <a:buSzPct val="100000"/>
              <a:buFont typeface="Times New Roman" panose="02020603050405020304" pitchFamily="18" charset="0"/>
              <a:buNone/>
              <a:defRPr/>
            </a:pPr>
            <a:r>
              <a:rPr lang="zh-TW" altLang="zh-TW" sz="2000" b="1" smtClean="0">
                <a:solidFill>
                  <a:srgbClr val="0000CC"/>
                </a:solidFill>
                <a:latin typeface="標楷體" panose="03000509000000000000" pitchFamily="65" charset="-120"/>
                <a:ea typeface="標楷體" panose="03000509000000000000" pitchFamily="65" charset="-120"/>
              </a:rPr>
              <a:t>三、輸入後，未經許可，</a:t>
            </a:r>
            <a:r>
              <a:rPr lang="zh-TW" altLang="zh-TW" sz="2000" b="1" u="sng" smtClean="0">
                <a:solidFill>
                  <a:srgbClr val="CC00CC"/>
                </a:solidFill>
                <a:latin typeface="標楷體" panose="03000509000000000000" pitchFamily="65" charset="-120"/>
                <a:ea typeface="標楷體" panose="03000509000000000000" pitchFamily="65" charset="-120"/>
              </a:rPr>
              <a:t>擅自變更</a:t>
            </a:r>
            <a:r>
              <a:rPr lang="zh-TW" altLang="zh-TW" sz="2000" b="1" smtClean="0">
                <a:solidFill>
                  <a:srgbClr val="0000CC"/>
                </a:solidFill>
                <a:latin typeface="標楷體" panose="03000509000000000000" pitchFamily="65" charset="-120"/>
                <a:ea typeface="標楷體" panose="03000509000000000000" pitchFamily="65" charset="-120"/>
              </a:rPr>
              <a:t>原申報</a:t>
            </a:r>
            <a:r>
              <a:rPr lang="zh-TW" altLang="zh-TW" sz="2000" b="1" u="sng" smtClean="0">
                <a:solidFill>
                  <a:srgbClr val="0000CC"/>
                </a:solidFill>
                <a:latin typeface="標楷體" panose="03000509000000000000" pitchFamily="65" charset="-120"/>
                <a:ea typeface="標楷體" panose="03000509000000000000" pitchFamily="65" charset="-120"/>
              </a:rPr>
              <a:t>用途或最終使用人</a:t>
            </a:r>
            <a:r>
              <a:rPr lang="zh-TW" altLang="zh-TW" sz="2000" b="1" smtClean="0">
                <a:solidFill>
                  <a:srgbClr val="0000CC"/>
                </a:solidFill>
                <a:latin typeface="標楷體" panose="03000509000000000000" pitchFamily="65" charset="-120"/>
                <a:ea typeface="標楷體" panose="03000509000000000000" pitchFamily="65" charset="-120"/>
              </a:rPr>
              <a:t>，而  非供作生產、發展核子、生化、飛彈等</a:t>
            </a:r>
            <a:r>
              <a:rPr lang="zh-TW" altLang="zh-TW" sz="2000" b="1" u="sng" smtClean="0">
                <a:solidFill>
                  <a:srgbClr val="0000CC"/>
                </a:solidFill>
                <a:latin typeface="標楷體" panose="03000509000000000000" pitchFamily="65" charset="-120"/>
                <a:ea typeface="標楷體" panose="03000509000000000000" pitchFamily="65" charset="-120"/>
              </a:rPr>
              <a:t>軍事武器</a:t>
            </a:r>
            <a:r>
              <a:rPr lang="zh-TW" altLang="zh-TW" sz="2000" b="1" smtClean="0">
                <a:solidFill>
                  <a:srgbClr val="0000CC"/>
                </a:solidFill>
                <a:latin typeface="標楷體" panose="03000509000000000000" pitchFamily="65" charset="-120"/>
                <a:ea typeface="標楷體" panose="03000509000000000000" pitchFamily="65" charset="-120"/>
              </a:rPr>
              <a:t>之用。違反   第十三條第二項規定之特定戰略性高科技貨品，主管機關得   予以沒入。</a:t>
            </a:r>
          </a:p>
        </p:txBody>
      </p:sp>
    </p:spTree>
    <p:extLst>
      <p:ext uri="{BB962C8B-B14F-4D97-AF65-F5344CB8AC3E}">
        <p14:creationId xmlns:p14="http://schemas.microsoft.com/office/powerpoint/2010/main" val="18462493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320800" y="957263"/>
            <a:ext cx="7170738" cy="693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en-US" altLang="zh-TW" sz="4000" b="1">
                <a:solidFill>
                  <a:srgbClr val="0000CC"/>
                </a:solidFill>
                <a:latin typeface="標楷體" panose="03000509000000000000" pitchFamily="65" charset="-120"/>
                <a:ea typeface="標楷體" panose="03000509000000000000" pitchFamily="65" charset="-120"/>
              </a:rPr>
              <a:t>SHTC</a:t>
            </a:r>
            <a:r>
              <a:rPr lang="zh-TW" altLang="zh-TW" sz="4000" b="1">
                <a:solidFill>
                  <a:srgbClr val="0000CC"/>
                </a:solidFill>
                <a:latin typeface="標楷體" panose="03000509000000000000" pitchFamily="65" charset="-120"/>
                <a:ea typeface="標楷體" panose="03000509000000000000" pitchFamily="65" charset="-120"/>
              </a:rPr>
              <a:t>出口管制地區及種類</a:t>
            </a:r>
          </a:p>
        </p:txBody>
      </p:sp>
      <p:sp>
        <p:nvSpPr>
          <p:cNvPr id="5" name="Rectangle 2"/>
          <p:cNvSpPr>
            <a:spLocks noChangeArrowheads="1"/>
          </p:cNvSpPr>
          <p:nvPr/>
        </p:nvSpPr>
        <p:spPr bwMode="auto">
          <a:xfrm>
            <a:off x="1511300" y="1800225"/>
            <a:ext cx="7051675" cy="4243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zh-TW" altLang="zh-TW" sz="2000" b="1" dirty="0">
                <a:solidFill>
                  <a:srgbClr val="0000CC"/>
                </a:solidFill>
                <a:latin typeface="標楷體" panose="03000509000000000000" pitchFamily="65" charset="-120"/>
                <a:ea typeface="標楷體" panose="03000509000000000000" pitchFamily="65" charset="-120"/>
              </a:rPr>
              <a:t>輸出管制區：</a:t>
            </a:r>
            <a:r>
              <a:rPr lang="zh-TW" altLang="zh-TW" sz="2000" b="1" dirty="0">
                <a:solidFill>
                  <a:srgbClr val="CC0000"/>
                </a:solidFill>
                <a:latin typeface="標楷體" panose="03000509000000000000" pitchFamily="65" charset="-120"/>
                <a:ea typeface="標楷體" panose="03000509000000000000" pitchFamily="65" charset="-120"/>
              </a:rPr>
              <a:t>伊朗</a:t>
            </a:r>
            <a:r>
              <a:rPr lang="zh-TW" altLang="zh-TW" sz="2000" b="1" dirty="0">
                <a:solidFill>
                  <a:srgbClr val="0000CC"/>
                </a:solidFill>
                <a:latin typeface="標楷體" panose="03000509000000000000" pitchFamily="65" charset="-120"/>
                <a:ea typeface="標楷體" panose="03000509000000000000" pitchFamily="65" charset="-120"/>
              </a:rPr>
              <a:t>、</a:t>
            </a:r>
            <a:r>
              <a:rPr lang="zh-TW" altLang="zh-TW" sz="2000" b="1" dirty="0">
                <a:solidFill>
                  <a:srgbClr val="CC0000"/>
                </a:solidFill>
                <a:latin typeface="標楷體" panose="03000509000000000000" pitchFamily="65" charset="-120"/>
                <a:ea typeface="標楷體" panose="03000509000000000000" pitchFamily="65" charset="-120"/>
              </a:rPr>
              <a:t>伊拉克</a:t>
            </a:r>
            <a:r>
              <a:rPr lang="zh-TW" altLang="zh-TW" sz="2000" b="1" dirty="0">
                <a:solidFill>
                  <a:srgbClr val="0000CC"/>
                </a:solidFill>
                <a:latin typeface="標楷體" panose="03000509000000000000" pitchFamily="65" charset="-120"/>
                <a:ea typeface="標楷體" panose="03000509000000000000" pitchFamily="65" charset="-120"/>
              </a:rPr>
              <a:t>、</a:t>
            </a:r>
            <a:r>
              <a:rPr lang="zh-TW" altLang="zh-TW" sz="2000" b="1" dirty="0">
                <a:solidFill>
                  <a:srgbClr val="CC0000"/>
                </a:solidFill>
                <a:latin typeface="標楷體" panose="03000509000000000000" pitchFamily="65" charset="-120"/>
                <a:ea typeface="標楷體" panose="03000509000000000000" pitchFamily="65" charset="-120"/>
              </a:rPr>
              <a:t>北韓</a:t>
            </a:r>
            <a:r>
              <a:rPr lang="zh-TW" altLang="zh-TW" sz="2000" b="1" dirty="0">
                <a:solidFill>
                  <a:srgbClr val="0000CC"/>
                </a:solidFill>
                <a:latin typeface="標楷體" panose="03000509000000000000" pitchFamily="65" charset="-120"/>
                <a:ea typeface="標楷體" panose="03000509000000000000" pitchFamily="65" charset="-120"/>
              </a:rPr>
              <a:t>、</a:t>
            </a:r>
            <a:r>
              <a:rPr lang="zh-TW" altLang="zh-TW" sz="2000" b="1" dirty="0">
                <a:solidFill>
                  <a:srgbClr val="CC0000"/>
                </a:solidFill>
                <a:latin typeface="標楷體" panose="03000509000000000000" pitchFamily="65" charset="-120"/>
                <a:ea typeface="標楷體" panose="03000509000000000000" pitchFamily="65" charset="-120"/>
              </a:rPr>
              <a:t>大陸</a:t>
            </a:r>
            <a:r>
              <a:rPr lang="zh-TW" altLang="zh-TW" sz="2000" b="1" dirty="0">
                <a:solidFill>
                  <a:srgbClr val="0000CC"/>
                </a:solidFill>
                <a:latin typeface="標楷體" panose="03000509000000000000" pitchFamily="65" charset="-120"/>
                <a:ea typeface="標楷體" panose="03000509000000000000" pitchFamily="65" charset="-120"/>
              </a:rPr>
              <a:t>、</a:t>
            </a:r>
            <a:r>
              <a:rPr lang="zh-TW" altLang="zh-TW" sz="2000" b="1" dirty="0">
                <a:solidFill>
                  <a:srgbClr val="CC0000"/>
                </a:solidFill>
                <a:latin typeface="標楷體" panose="03000509000000000000" pitchFamily="65" charset="-120"/>
                <a:ea typeface="標楷體" panose="03000509000000000000" pitchFamily="65" charset="-120"/>
              </a:rPr>
              <a:t>蘇丹</a:t>
            </a:r>
            <a:r>
              <a:rPr lang="zh-TW" altLang="zh-TW" sz="2000" b="1" dirty="0">
                <a:solidFill>
                  <a:srgbClr val="0000CC"/>
                </a:solidFill>
                <a:latin typeface="標楷體" panose="03000509000000000000" pitchFamily="65" charset="-120"/>
                <a:ea typeface="標楷體" panose="03000509000000000000" pitchFamily="65" charset="-120"/>
              </a:rPr>
              <a:t>及</a:t>
            </a:r>
            <a:r>
              <a:rPr lang="zh-TW" altLang="zh-TW" sz="2000" b="1" dirty="0">
                <a:solidFill>
                  <a:srgbClr val="CC0000"/>
                </a:solidFill>
                <a:latin typeface="標楷體" panose="03000509000000000000" pitchFamily="65" charset="-120"/>
                <a:ea typeface="標楷體" panose="03000509000000000000" pitchFamily="65" charset="-120"/>
              </a:rPr>
              <a:t>敘利亞</a:t>
            </a:r>
            <a:r>
              <a:rPr lang="zh-TW" altLang="zh-TW" sz="2000" b="1" dirty="0">
                <a:solidFill>
                  <a:srgbClr val="0000CC"/>
                </a:solidFill>
                <a:latin typeface="標楷體" panose="03000509000000000000" pitchFamily="65" charset="-120"/>
                <a:ea typeface="標楷體" panose="03000509000000000000" pitchFamily="65" charset="-120"/>
              </a:rPr>
              <a:t>。</a:t>
            </a:r>
          </a:p>
          <a:p>
            <a:pPr>
              <a:lnSpc>
                <a:spcPct val="100000"/>
              </a:lnSpc>
            </a:pPr>
            <a:endParaRPr lang="en-US" altLang="zh-TW" sz="2000" dirty="0">
              <a:cs typeface="DejaVu Sans" panose="020B0603030804020204" pitchFamily="34" charset="0"/>
            </a:endParaRPr>
          </a:p>
          <a:p>
            <a:pPr>
              <a:lnSpc>
                <a:spcPct val="100000"/>
              </a:lnSpc>
            </a:pPr>
            <a:r>
              <a:rPr lang="zh-TW" altLang="zh-TW" sz="2000" b="1" dirty="0">
                <a:solidFill>
                  <a:srgbClr val="0000CC"/>
                </a:solidFill>
                <a:latin typeface="標楷體" panose="03000509000000000000" pitchFamily="65" charset="-120"/>
                <a:ea typeface="標楷體" panose="03000509000000000000" pitchFamily="65" charset="-120"/>
              </a:rPr>
              <a:t>前項</a:t>
            </a:r>
            <a:r>
              <a:rPr lang="zh-TW" altLang="zh-TW" sz="2000" b="1" dirty="0">
                <a:solidFill>
                  <a:srgbClr val="CC0000"/>
                </a:solidFill>
                <a:latin typeface="標楷體" panose="03000509000000000000" pitchFamily="65" charset="-120"/>
                <a:ea typeface="標楷體" panose="03000509000000000000" pitchFamily="65" charset="-120"/>
              </a:rPr>
              <a:t>大陸地區</a:t>
            </a:r>
            <a:r>
              <a:rPr lang="zh-TW" altLang="zh-TW" sz="2000" b="1" dirty="0">
                <a:solidFill>
                  <a:srgbClr val="0000CC"/>
                </a:solidFill>
                <a:latin typeface="標楷體" panose="03000509000000000000" pitchFamily="65" charset="-120"/>
                <a:ea typeface="標楷體" panose="03000509000000000000" pitchFamily="65" charset="-120"/>
              </a:rPr>
              <a:t>之輸出管制，限化學機械研磨機、光阻剝除機、光阻顯影機、快速高溫熱處理機、沉積設備、洗淨設備、乾燥機、電子顯微鏡、蝕刻機、離子植入機、光阻塗佈機、微影設備等</a:t>
            </a:r>
            <a:r>
              <a:rPr lang="zh-TW" altLang="zh-TW" sz="2000" b="1" dirty="0">
                <a:solidFill>
                  <a:srgbClr val="CC0000"/>
                </a:solidFill>
                <a:latin typeface="標楷體" panose="03000509000000000000" pitchFamily="65" charset="-120"/>
                <a:ea typeface="標楷體" panose="03000509000000000000" pitchFamily="65" charset="-120"/>
              </a:rPr>
              <a:t>十二類半導體晶圓製造設備</a:t>
            </a:r>
            <a:r>
              <a:rPr lang="zh-TW" altLang="zh-TW" sz="2000" b="1" dirty="0">
                <a:solidFill>
                  <a:srgbClr val="0000CC"/>
                </a:solidFill>
                <a:latin typeface="標楷體" panose="03000509000000000000" pitchFamily="65" charset="-120"/>
                <a:ea typeface="標楷體" panose="03000509000000000000" pitchFamily="65" charset="-120"/>
              </a:rPr>
              <a:t>；其他戰略性高科技貨品輸往大陸地區適用非管制地區之規定。</a:t>
            </a:r>
          </a:p>
          <a:p>
            <a:pPr>
              <a:lnSpc>
                <a:spcPct val="100000"/>
              </a:lnSpc>
            </a:pPr>
            <a:endParaRPr lang="en-US" altLang="zh-TW" sz="2000" dirty="0">
              <a:cs typeface="DejaVu Sans" panose="020B0603030804020204" pitchFamily="34" charset="0"/>
            </a:endParaRPr>
          </a:p>
          <a:p>
            <a:pPr>
              <a:lnSpc>
                <a:spcPct val="100000"/>
              </a:lnSpc>
            </a:pPr>
            <a:endParaRPr lang="en-US" altLang="zh-TW" sz="2000" dirty="0">
              <a:cs typeface="DejaVu Sans" panose="020B0603030804020204" pitchFamily="34" charset="0"/>
            </a:endParaRPr>
          </a:p>
          <a:p>
            <a:pPr>
              <a:lnSpc>
                <a:spcPct val="100000"/>
              </a:lnSpc>
            </a:pPr>
            <a:r>
              <a:rPr lang="en-US" altLang="zh-TW" sz="2000" b="1" dirty="0">
                <a:solidFill>
                  <a:srgbClr val="0000CC"/>
                </a:solidFill>
                <a:latin typeface="標楷體" panose="03000509000000000000" pitchFamily="65" charset="-120"/>
                <a:ea typeface="標楷體" panose="03000509000000000000" pitchFamily="65" charset="-120"/>
              </a:rPr>
              <a:t>※</a:t>
            </a:r>
            <a:r>
              <a:rPr lang="zh-TW" altLang="zh-TW" sz="2000" b="1" dirty="0">
                <a:solidFill>
                  <a:srgbClr val="0000CC"/>
                </a:solidFill>
                <a:latin typeface="標楷體" panose="03000509000000000000" pitchFamily="65" charset="-120"/>
                <a:ea typeface="標楷體" panose="03000509000000000000" pitchFamily="65" charset="-120"/>
              </a:rPr>
              <a:t>如屬</a:t>
            </a:r>
            <a:r>
              <a:rPr lang="zh-TW" altLang="zh-TW" sz="2000" b="1" dirty="0">
                <a:solidFill>
                  <a:srgbClr val="CC0000"/>
                </a:solidFill>
                <a:latin typeface="標楷體" panose="03000509000000000000" pitchFamily="65" charset="-120"/>
                <a:ea typeface="標楷體" panose="03000509000000000000" pitchFamily="65" charset="-120"/>
              </a:rPr>
              <a:t>投資行為</a:t>
            </a:r>
            <a:r>
              <a:rPr lang="zh-TW" altLang="zh-TW" sz="2000" b="1" dirty="0">
                <a:solidFill>
                  <a:srgbClr val="0000CC"/>
                </a:solidFill>
                <a:latin typeface="標楷體" panose="03000509000000000000" pitchFamily="65" charset="-120"/>
                <a:ea typeface="標楷體" panose="03000509000000000000" pitchFamily="65" charset="-120"/>
              </a:rPr>
              <a:t>，應檢附經濟部投資審議委員會核准文件。</a:t>
            </a:r>
          </a:p>
          <a:p>
            <a:pPr>
              <a:lnSpc>
                <a:spcPct val="100000"/>
              </a:lnSpc>
            </a:pPr>
            <a:r>
              <a:rPr lang="en-US" altLang="zh-TW" sz="2000" b="1" dirty="0">
                <a:solidFill>
                  <a:srgbClr val="0000CC"/>
                </a:solidFill>
                <a:latin typeface="標楷體" panose="03000509000000000000" pitchFamily="65" charset="-120"/>
                <a:ea typeface="標楷體" panose="03000509000000000000" pitchFamily="65" charset="-120"/>
              </a:rPr>
              <a:t>※</a:t>
            </a:r>
            <a:r>
              <a:rPr lang="zh-TW" altLang="zh-TW" sz="2000" b="1" dirty="0">
                <a:solidFill>
                  <a:srgbClr val="0000CC"/>
                </a:solidFill>
                <a:latin typeface="標楷體" panose="03000509000000000000" pitchFamily="65" charset="-120"/>
                <a:ea typeface="標楷體" panose="03000509000000000000" pitchFamily="65" charset="-120"/>
              </a:rPr>
              <a:t>如屬</a:t>
            </a:r>
            <a:r>
              <a:rPr lang="zh-TW" altLang="zh-TW" sz="2000" b="1" dirty="0">
                <a:solidFill>
                  <a:srgbClr val="CC0000"/>
                </a:solidFill>
                <a:latin typeface="標楷體" panose="03000509000000000000" pitchFamily="65" charset="-120"/>
                <a:ea typeface="標楷體" panose="03000509000000000000" pitchFamily="65" charset="-120"/>
              </a:rPr>
              <a:t>非投資行為</a:t>
            </a:r>
            <a:r>
              <a:rPr lang="zh-TW" altLang="zh-TW" sz="2000" b="1" dirty="0">
                <a:solidFill>
                  <a:srgbClr val="0000CC"/>
                </a:solidFill>
                <a:latin typeface="標楷體" panose="03000509000000000000" pitchFamily="65" charset="-120"/>
                <a:ea typeface="標楷體" panose="03000509000000000000" pitchFamily="65" charset="-120"/>
              </a:rPr>
              <a:t>，應附切結書，事先向國貿局申請核發輸出許可證。</a:t>
            </a:r>
          </a:p>
        </p:txBody>
      </p:sp>
    </p:spTree>
    <p:extLst>
      <p:ext uri="{BB962C8B-B14F-4D97-AF65-F5344CB8AC3E}">
        <p14:creationId xmlns:p14="http://schemas.microsoft.com/office/powerpoint/2010/main" val="27619199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320800" y="957263"/>
            <a:ext cx="7170738" cy="693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4000" b="1">
                <a:solidFill>
                  <a:srgbClr val="0000CC"/>
                </a:solidFill>
                <a:latin typeface="標楷體" panose="03000509000000000000" pitchFamily="65" charset="-120"/>
                <a:ea typeface="標楷體" panose="03000509000000000000" pitchFamily="65" charset="-120"/>
              </a:rPr>
              <a:t>戰略性高科技貨品種類</a:t>
            </a:r>
          </a:p>
        </p:txBody>
      </p:sp>
      <p:sp>
        <p:nvSpPr>
          <p:cNvPr id="5" name="Rectangle 2"/>
          <p:cNvSpPr>
            <a:spLocks noChangeArrowheads="1"/>
          </p:cNvSpPr>
          <p:nvPr/>
        </p:nvSpPr>
        <p:spPr bwMode="auto">
          <a:xfrm>
            <a:off x="1516174" y="2100263"/>
            <a:ext cx="7748588" cy="4243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marL="215900" indent="-211138">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 pos="7637463" algn="l"/>
              </a:tabLst>
              <a:defRPr>
                <a:solidFill>
                  <a:srgbClr val="000000"/>
                </a:solidFill>
                <a:latin typeface="Arial" panose="020B0604020202020204" pitchFamily="34" charset="0"/>
                <a:ea typeface="微軟正黑體" panose="020B0604030504040204" pitchFamily="34" charset="-120"/>
              </a:defRPr>
            </a:lvl9pPr>
          </a:lstStyle>
          <a:p>
            <a:pPr marL="4762" indent="0">
              <a:lnSpc>
                <a:spcPct val="100000"/>
              </a:lnSpc>
              <a:buClr>
                <a:srgbClr val="0000CC"/>
              </a:buClr>
              <a:buSzPct val="95000"/>
            </a:pPr>
            <a:r>
              <a:rPr lang="zh-TW" altLang="zh-TW" sz="2000" b="1" dirty="0">
                <a:solidFill>
                  <a:srgbClr val="0000CC"/>
                </a:solidFill>
                <a:latin typeface="標楷體" panose="03000509000000000000" pitchFamily="65" charset="-120"/>
                <a:ea typeface="標楷體" panose="03000509000000000000" pitchFamily="65" charset="-120"/>
              </a:rPr>
              <a:t>（一）戰略性高科技貨品</a:t>
            </a:r>
            <a:r>
              <a:rPr lang="zh-TW" altLang="zh-TW" sz="2000" b="1" dirty="0">
                <a:solidFill>
                  <a:srgbClr val="CC0000"/>
                </a:solidFill>
                <a:latin typeface="標楷體" panose="03000509000000000000" pitchFamily="65" charset="-120"/>
                <a:ea typeface="標楷體" panose="03000509000000000000" pitchFamily="65" charset="-120"/>
              </a:rPr>
              <a:t>輸出</a:t>
            </a:r>
            <a:r>
              <a:rPr lang="zh-TW" altLang="zh-TW" sz="2000" b="1" dirty="0">
                <a:solidFill>
                  <a:srgbClr val="0000CC"/>
                </a:solidFill>
                <a:latin typeface="標楷體" panose="03000509000000000000" pitchFamily="65" charset="-120"/>
                <a:ea typeface="標楷體" panose="03000509000000000000" pitchFamily="65" charset="-120"/>
              </a:rPr>
              <a:t>管制清單：</a:t>
            </a:r>
          </a:p>
          <a:p>
            <a:pPr marL="4762" indent="0">
              <a:lnSpc>
                <a:spcPct val="100000"/>
              </a:lnSpc>
              <a:buClr>
                <a:srgbClr val="0000CC"/>
              </a:buClr>
              <a:buSzPct val="95000"/>
            </a:pPr>
            <a:r>
              <a:rPr lang="zh-TW" altLang="en-US" sz="2000" b="1" dirty="0" smtClean="0">
                <a:solidFill>
                  <a:srgbClr val="0000CC"/>
                </a:solidFill>
                <a:latin typeface="標楷體" panose="03000509000000000000" pitchFamily="65" charset="-120"/>
                <a:ea typeface="標楷體" panose="03000509000000000000" pitchFamily="65" charset="-120"/>
              </a:rPr>
              <a:t> </a:t>
            </a:r>
            <a:r>
              <a:rPr lang="en-US" altLang="zh-TW" sz="2000" b="1" dirty="0" smtClean="0">
                <a:solidFill>
                  <a:srgbClr val="0000CC"/>
                </a:solidFill>
                <a:latin typeface="標楷體" panose="03000509000000000000" pitchFamily="65" charset="-120"/>
                <a:ea typeface="標楷體" panose="03000509000000000000" pitchFamily="65" charset="-120"/>
              </a:rPr>
              <a:t>1.</a:t>
            </a:r>
            <a:r>
              <a:rPr lang="zh-TW" altLang="en-US" sz="2000" b="1" dirty="0" smtClean="0">
                <a:solidFill>
                  <a:srgbClr val="0000CC"/>
                </a:solidFill>
                <a:latin typeface="標楷體" panose="03000509000000000000" pitchFamily="65" charset="-120"/>
                <a:ea typeface="標楷體" panose="03000509000000000000" pitchFamily="65" charset="-120"/>
              </a:rPr>
              <a:t>軍</a:t>
            </a:r>
            <a:r>
              <a:rPr lang="zh-TW" altLang="zh-TW" sz="2000" b="1" dirty="0" smtClean="0">
                <a:solidFill>
                  <a:srgbClr val="0000CC"/>
                </a:solidFill>
                <a:latin typeface="標楷體" panose="03000509000000000000" pitchFamily="65" charset="-120"/>
                <a:ea typeface="標楷體" panose="03000509000000000000" pitchFamily="65" charset="-120"/>
              </a:rPr>
              <a:t>商</a:t>
            </a:r>
            <a:r>
              <a:rPr lang="zh-TW" altLang="zh-TW" sz="2000" b="1" dirty="0">
                <a:solidFill>
                  <a:srgbClr val="0000CC"/>
                </a:solidFill>
                <a:latin typeface="標楷體" panose="03000509000000000000" pitchFamily="65" charset="-120"/>
                <a:ea typeface="標楷體" panose="03000509000000000000" pitchFamily="65" charset="-120"/>
              </a:rPr>
              <a:t>兩用貨品及技術出口管制清單。</a:t>
            </a:r>
          </a:p>
          <a:p>
            <a:pPr marL="4762" indent="0">
              <a:lnSpc>
                <a:spcPct val="100000"/>
              </a:lnSpc>
              <a:buClr>
                <a:srgbClr val="0000CC"/>
              </a:buClr>
              <a:buSzPct val="95000"/>
            </a:pPr>
            <a:r>
              <a:rPr lang="zh-TW" altLang="en-US" sz="2000" b="1" dirty="0" smtClean="0">
                <a:solidFill>
                  <a:srgbClr val="0000CC"/>
                </a:solidFill>
                <a:latin typeface="標楷體" panose="03000509000000000000" pitchFamily="65" charset="-120"/>
                <a:ea typeface="標楷體" panose="03000509000000000000" pitchFamily="65" charset="-120"/>
              </a:rPr>
              <a:t> </a:t>
            </a:r>
            <a:r>
              <a:rPr lang="en-US" altLang="zh-TW" sz="2000" b="1" dirty="0" smtClean="0">
                <a:solidFill>
                  <a:srgbClr val="0000CC"/>
                </a:solidFill>
                <a:latin typeface="標楷體" panose="03000509000000000000" pitchFamily="65" charset="-120"/>
                <a:ea typeface="標楷體" panose="03000509000000000000" pitchFamily="65" charset="-120"/>
              </a:rPr>
              <a:t>2</a:t>
            </a:r>
            <a:r>
              <a:rPr lang="en-US" altLang="zh-TW" sz="2000" b="1" dirty="0">
                <a:solidFill>
                  <a:srgbClr val="0000CC"/>
                </a:solidFill>
                <a:latin typeface="標楷體" panose="03000509000000000000" pitchFamily="65" charset="-120"/>
                <a:ea typeface="標楷體" panose="03000509000000000000" pitchFamily="65" charset="-120"/>
              </a:rPr>
              <a:t>.</a:t>
            </a:r>
            <a:r>
              <a:rPr lang="zh-TW" altLang="zh-TW" sz="2000" b="1" dirty="0">
                <a:solidFill>
                  <a:srgbClr val="0000CC"/>
                </a:solidFill>
                <a:latin typeface="標楷體" panose="03000509000000000000" pitchFamily="65" charset="-120"/>
                <a:ea typeface="標楷體" panose="03000509000000000000" pitchFamily="65" charset="-120"/>
              </a:rPr>
              <a:t>一般軍用貨品</a:t>
            </a:r>
            <a:r>
              <a:rPr lang="zh-TW" altLang="zh-TW" sz="2000" b="1" dirty="0" smtClean="0">
                <a:solidFill>
                  <a:srgbClr val="0000CC"/>
                </a:solidFill>
                <a:latin typeface="標楷體" panose="03000509000000000000" pitchFamily="65" charset="-120"/>
                <a:ea typeface="標楷體" panose="03000509000000000000" pitchFamily="65" charset="-120"/>
              </a:rPr>
              <a:t>清單</a:t>
            </a:r>
            <a:endParaRPr lang="en-US" altLang="zh-TW" sz="2000" b="1" dirty="0">
              <a:solidFill>
                <a:srgbClr val="0000CC"/>
              </a:solidFill>
              <a:latin typeface="標楷體" panose="03000509000000000000" pitchFamily="65" charset="-120"/>
              <a:ea typeface="標楷體" panose="03000509000000000000" pitchFamily="65" charset="-120"/>
            </a:endParaRPr>
          </a:p>
          <a:p>
            <a:pPr marL="4762" indent="0">
              <a:lnSpc>
                <a:spcPct val="100000"/>
              </a:lnSpc>
              <a:buClr>
                <a:srgbClr val="0000CC"/>
              </a:buClr>
              <a:buSzPct val="95000"/>
            </a:pPr>
            <a:r>
              <a:rPr lang="en-US" altLang="zh-TW" sz="2000" b="1" dirty="0" smtClean="0">
                <a:solidFill>
                  <a:srgbClr val="0000CC"/>
                </a:solidFill>
                <a:latin typeface="標楷體" panose="03000509000000000000" pitchFamily="65" charset="-120"/>
                <a:ea typeface="標楷體" panose="03000509000000000000" pitchFamily="65" charset="-120"/>
              </a:rPr>
              <a:t> </a:t>
            </a:r>
            <a:r>
              <a:rPr lang="en-US" altLang="zh-TW" sz="2000" b="1" dirty="0">
                <a:solidFill>
                  <a:srgbClr val="0000CC"/>
                </a:solidFill>
                <a:latin typeface="標楷體" panose="03000509000000000000" pitchFamily="65" charset="-120"/>
                <a:ea typeface="標楷體" panose="03000509000000000000" pitchFamily="65" charset="-120"/>
              </a:rPr>
              <a:t>3.</a:t>
            </a:r>
            <a:r>
              <a:rPr lang="zh-TW" altLang="zh-TW" sz="2000" b="1" dirty="0">
                <a:solidFill>
                  <a:srgbClr val="0000CC"/>
                </a:solidFill>
                <a:latin typeface="標楷體" panose="03000509000000000000" pitchFamily="65" charset="-120"/>
                <a:ea typeface="標楷體" panose="03000509000000000000" pitchFamily="65" charset="-120"/>
              </a:rPr>
              <a:t>輸往北韓敏感貨品清單。（</a:t>
            </a:r>
            <a:r>
              <a:rPr lang="en-US" altLang="zh-TW" sz="2000" b="1" dirty="0">
                <a:solidFill>
                  <a:srgbClr val="0000CC"/>
                </a:solidFill>
                <a:latin typeface="標楷體" panose="03000509000000000000" pitchFamily="65" charset="-120"/>
                <a:ea typeface="標楷體" panose="03000509000000000000" pitchFamily="65" charset="-120"/>
              </a:rPr>
              <a:t>S01</a:t>
            </a:r>
            <a:r>
              <a:rPr lang="zh-TW" altLang="zh-TW" sz="2000" b="1" dirty="0">
                <a:solidFill>
                  <a:srgbClr val="0000CC"/>
                </a:solidFill>
                <a:latin typeface="標楷體" panose="03000509000000000000" pitchFamily="65" charset="-120"/>
                <a:ea typeface="標楷體" panose="03000509000000000000" pitchFamily="65" charset="-120"/>
              </a:rPr>
              <a:t>共</a:t>
            </a:r>
            <a:r>
              <a:rPr lang="en-US" altLang="zh-TW" sz="2000" b="1" dirty="0">
                <a:solidFill>
                  <a:srgbClr val="0000CC"/>
                </a:solidFill>
                <a:latin typeface="標楷體" panose="03000509000000000000" pitchFamily="65" charset="-120"/>
                <a:ea typeface="標楷體" panose="03000509000000000000" pitchFamily="65" charset="-120"/>
              </a:rPr>
              <a:t>408</a:t>
            </a:r>
            <a:r>
              <a:rPr lang="zh-TW" altLang="zh-TW" sz="2000" b="1" dirty="0">
                <a:solidFill>
                  <a:srgbClr val="0000CC"/>
                </a:solidFill>
                <a:latin typeface="標楷體" panose="03000509000000000000" pitchFamily="65" charset="-120"/>
                <a:ea typeface="標楷體" panose="03000509000000000000" pitchFamily="65" charset="-120"/>
              </a:rPr>
              <a:t>項）</a:t>
            </a:r>
          </a:p>
          <a:p>
            <a:pPr marL="4762" indent="0">
              <a:lnSpc>
                <a:spcPct val="100000"/>
              </a:lnSpc>
              <a:buClr>
                <a:srgbClr val="0000CC"/>
              </a:buClr>
              <a:buSzPct val="95000"/>
            </a:pPr>
            <a:r>
              <a:rPr lang="en-US" altLang="zh-TW" sz="2000" b="1" dirty="0" smtClean="0">
                <a:solidFill>
                  <a:srgbClr val="0000CC"/>
                </a:solidFill>
                <a:latin typeface="標楷體" panose="03000509000000000000" pitchFamily="65" charset="-120"/>
                <a:ea typeface="標楷體" panose="03000509000000000000" pitchFamily="65" charset="-120"/>
              </a:rPr>
              <a:t> </a:t>
            </a:r>
            <a:r>
              <a:rPr lang="en-US" altLang="zh-TW" sz="2000" b="1" dirty="0">
                <a:solidFill>
                  <a:srgbClr val="0000CC"/>
                </a:solidFill>
                <a:latin typeface="標楷體" panose="03000509000000000000" pitchFamily="65" charset="-120"/>
                <a:ea typeface="標楷體" panose="03000509000000000000" pitchFamily="65" charset="-120"/>
              </a:rPr>
              <a:t>4.</a:t>
            </a:r>
            <a:r>
              <a:rPr lang="zh-TW" altLang="zh-TW" sz="2000" b="1" dirty="0">
                <a:solidFill>
                  <a:srgbClr val="0000CC"/>
                </a:solidFill>
                <a:latin typeface="標楷體" panose="03000509000000000000" pitchFamily="65" charset="-120"/>
                <a:ea typeface="標楷體" panose="03000509000000000000" pitchFamily="65" charset="-120"/>
              </a:rPr>
              <a:t>輸往伊朗敏感貨品清單。（</a:t>
            </a:r>
            <a:r>
              <a:rPr lang="en-US" altLang="zh-TW" sz="2000" b="1" dirty="0">
                <a:solidFill>
                  <a:srgbClr val="0000CC"/>
                </a:solidFill>
                <a:latin typeface="標楷體" panose="03000509000000000000" pitchFamily="65" charset="-120"/>
                <a:ea typeface="標楷體" panose="03000509000000000000" pitchFamily="65" charset="-120"/>
              </a:rPr>
              <a:t>S03</a:t>
            </a:r>
            <a:r>
              <a:rPr lang="zh-TW" altLang="zh-TW" sz="2000" b="1" dirty="0">
                <a:solidFill>
                  <a:srgbClr val="0000CC"/>
                </a:solidFill>
                <a:latin typeface="標楷體" panose="03000509000000000000" pitchFamily="65" charset="-120"/>
                <a:ea typeface="標楷體" panose="03000509000000000000" pitchFamily="65" charset="-120"/>
              </a:rPr>
              <a:t>、</a:t>
            </a:r>
            <a:r>
              <a:rPr lang="en-US" altLang="zh-TW" sz="2000" b="1" dirty="0">
                <a:solidFill>
                  <a:srgbClr val="0000CC"/>
                </a:solidFill>
                <a:latin typeface="標楷體" panose="03000509000000000000" pitchFamily="65" charset="-120"/>
                <a:ea typeface="標楷體" panose="03000509000000000000" pitchFamily="65" charset="-120"/>
              </a:rPr>
              <a:t>S04</a:t>
            </a:r>
            <a:r>
              <a:rPr lang="zh-TW" altLang="zh-TW" sz="2000" b="1" dirty="0">
                <a:solidFill>
                  <a:srgbClr val="0000CC"/>
                </a:solidFill>
                <a:latin typeface="標楷體" panose="03000509000000000000" pitchFamily="65" charset="-120"/>
                <a:ea typeface="標楷體" panose="03000509000000000000" pitchFamily="65" charset="-120"/>
              </a:rPr>
              <a:t>共</a:t>
            </a:r>
            <a:r>
              <a:rPr lang="en-US" altLang="zh-TW" sz="2000" b="1" dirty="0">
                <a:solidFill>
                  <a:srgbClr val="0000CC"/>
                </a:solidFill>
                <a:latin typeface="標楷體" panose="03000509000000000000" pitchFamily="65" charset="-120"/>
                <a:ea typeface="標楷體" panose="03000509000000000000" pitchFamily="65" charset="-120"/>
              </a:rPr>
              <a:t>372</a:t>
            </a:r>
            <a:r>
              <a:rPr lang="zh-TW" altLang="zh-TW" sz="2000" b="1" dirty="0">
                <a:solidFill>
                  <a:srgbClr val="0000CC"/>
                </a:solidFill>
                <a:latin typeface="標楷體" panose="03000509000000000000" pitchFamily="65" charset="-120"/>
                <a:ea typeface="標楷體" panose="03000509000000000000" pitchFamily="65" charset="-120"/>
              </a:rPr>
              <a:t>項</a:t>
            </a:r>
            <a:r>
              <a:rPr lang="zh-TW" altLang="zh-TW" sz="2000" b="1" dirty="0" smtClean="0">
                <a:solidFill>
                  <a:srgbClr val="0000CC"/>
                </a:solidFill>
                <a:latin typeface="標楷體" panose="03000509000000000000" pitchFamily="65" charset="-120"/>
                <a:ea typeface="標楷體" panose="03000509000000000000" pitchFamily="65" charset="-120"/>
              </a:rPr>
              <a:t>）</a:t>
            </a:r>
            <a:endParaRPr lang="en-US" altLang="zh-TW" sz="2000" b="1" dirty="0" smtClean="0">
              <a:solidFill>
                <a:srgbClr val="0000CC"/>
              </a:solidFill>
              <a:latin typeface="標楷體" panose="03000509000000000000" pitchFamily="65" charset="-120"/>
              <a:ea typeface="標楷體" panose="03000509000000000000" pitchFamily="65" charset="-120"/>
            </a:endParaRPr>
          </a:p>
          <a:p>
            <a:pPr marL="4762" indent="0">
              <a:lnSpc>
                <a:spcPct val="100000"/>
              </a:lnSpc>
              <a:buClr>
                <a:srgbClr val="0000CC"/>
              </a:buClr>
              <a:buSzPct val="95000"/>
            </a:pPr>
            <a:endParaRPr lang="zh-TW" altLang="zh-TW" sz="2000" b="1" dirty="0">
              <a:solidFill>
                <a:srgbClr val="0000CC"/>
              </a:solidFill>
              <a:latin typeface="標楷體" panose="03000509000000000000" pitchFamily="65" charset="-120"/>
              <a:ea typeface="標楷體" panose="03000509000000000000" pitchFamily="65" charset="-120"/>
            </a:endParaRPr>
          </a:p>
          <a:p>
            <a:pPr marL="4762" indent="0">
              <a:lnSpc>
                <a:spcPct val="100000"/>
              </a:lnSpc>
              <a:buClr>
                <a:srgbClr val="0000CC"/>
              </a:buClr>
              <a:buSzPct val="95000"/>
            </a:pPr>
            <a:r>
              <a:rPr lang="zh-TW" altLang="zh-TW" sz="2000" b="1" dirty="0" smtClean="0">
                <a:solidFill>
                  <a:srgbClr val="0000CC"/>
                </a:solidFill>
                <a:latin typeface="標楷體" panose="03000509000000000000" pitchFamily="65" charset="-120"/>
                <a:ea typeface="標楷體" panose="03000509000000000000" pitchFamily="65" charset="-120"/>
              </a:rPr>
              <a:t>（二</a:t>
            </a:r>
            <a:r>
              <a:rPr lang="zh-TW" altLang="zh-TW" sz="2000" b="1" dirty="0">
                <a:solidFill>
                  <a:srgbClr val="0000CC"/>
                </a:solidFill>
                <a:latin typeface="標楷體" panose="03000509000000000000" pitchFamily="65" charset="-120"/>
                <a:ea typeface="標楷體" panose="03000509000000000000" pitchFamily="65" charset="-120"/>
              </a:rPr>
              <a:t>）非屬前述清單內項目，惟其最終用途或最終使用者有可能         </a:t>
            </a:r>
            <a:r>
              <a:rPr lang="zh-TW" altLang="en-US" sz="2000" b="1" dirty="0" smtClean="0">
                <a:solidFill>
                  <a:srgbClr val="0000CC"/>
                </a:solidFill>
                <a:latin typeface="標楷體" panose="03000509000000000000" pitchFamily="65" charset="-120"/>
                <a:ea typeface="標楷體" panose="03000509000000000000" pitchFamily="65" charset="-120"/>
              </a:rPr>
              <a:t>   </a:t>
            </a:r>
            <a:r>
              <a:rPr lang="zh-TW" altLang="zh-TW" sz="2000" b="1" dirty="0" smtClean="0">
                <a:solidFill>
                  <a:srgbClr val="0000CC"/>
                </a:solidFill>
                <a:latin typeface="標楷體" panose="03000509000000000000" pitchFamily="65" charset="-120"/>
                <a:ea typeface="標楷體" panose="03000509000000000000" pitchFamily="65" charset="-120"/>
              </a:rPr>
              <a:t>供</a:t>
            </a:r>
            <a:r>
              <a:rPr lang="zh-TW" altLang="zh-TW" sz="2000" b="1" dirty="0">
                <a:solidFill>
                  <a:srgbClr val="0000CC"/>
                </a:solidFill>
                <a:latin typeface="標楷體" panose="03000509000000000000" pitchFamily="65" charset="-120"/>
                <a:ea typeface="標楷體" panose="03000509000000000000" pitchFamily="65" charset="-120"/>
              </a:rPr>
              <a:t>作生產或發展核子、生化、飛彈等軍事武器之</a:t>
            </a:r>
            <a:r>
              <a:rPr lang="zh-TW" altLang="zh-TW" sz="2000" b="1" dirty="0">
                <a:solidFill>
                  <a:srgbClr val="CC0000"/>
                </a:solidFill>
                <a:latin typeface="標楷體" panose="03000509000000000000" pitchFamily="65" charset="-120"/>
                <a:ea typeface="標楷體" panose="03000509000000000000" pitchFamily="65" charset="-120"/>
              </a:rPr>
              <a:t>輸出</a:t>
            </a:r>
            <a:r>
              <a:rPr lang="zh-TW" altLang="zh-TW" sz="2000" b="1" dirty="0">
                <a:solidFill>
                  <a:srgbClr val="0000CC"/>
                </a:solidFill>
                <a:latin typeface="標楷體" panose="03000509000000000000" pitchFamily="65" charset="-120"/>
                <a:ea typeface="標楷體" panose="03000509000000000000" pitchFamily="65" charset="-120"/>
              </a:rPr>
              <a:t>貨品</a:t>
            </a:r>
            <a:r>
              <a:rPr lang="zh-TW" altLang="zh-TW" sz="2000" b="1" dirty="0" smtClean="0">
                <a:solidFill>
                  <a:srgbClr val="0000CC"/>
                </a:solidFill>
                <a:latin typeface="標楷體" panose="03000509000000000000" pitchFamily="65" charset="-120"/>
                <a:ea typeface="標楷體" panose="03000509000000000000" pitchFamily="65" charset="-120"/>
              </a:rPr>
              <a:t>。</a:t>
            </a:r>
            <a:endParaRPr lang="en-US" altLang="zh-TW" sz="2000" b="1" dirty="0" smtClean="0">
              <a:solidFill>
                <a:srgbClr val="0000CC"/>
              </a:solidFill>
              <a:latin typeface="標楷體" panose="03000509000000000000" pitchFamily="65" charset="-120"/>
              <a:ea typeface="標楷體" panose="03000509000000000000" pitchFamily="65" charset="-120"/>
            </a:endParaRPr>
          </a:p>
          <a:p>
            <a:pPr marL="4762" indent="0">
              <a:lnSpc>
                <a:spcPct val="100000"/>
              </a:lnSpc>
              <a:buClr>
                <a:srgbClr val="0000CC"/>
              </a:buClr>
              <a:buSzPct val="95000"/>
            </a:pPr>
            <a:endParaRPr lang="zh-TW" altLang="zh-TW" sz="2000" b="1" dirty="0">
              <a:solidFill>
                <a:srgbClr val="0000CC"/>
              </a:solidFill>
              <a:latin typeface="標楷體" panose="03000509000000000000" pitchFamily="65" charset="-120"/>
              <a:ea typeface="標楷體" panose="03000509000000000000" pitchFamily="65" charset="-120"/>
            </a:endParaRPr>
          </a:p>
          <a:p>
            <a:pPr marL="4762" indent="0">
              <a:lnSpc>
                <a:spcPct val="100000"/>
              </a:lnSpc>
              <a:buClr>
                <a:srgbClr val="0000CC"/>
              </a:buClr>
              <a:buSzPct val="95000"/>
            </a:pPr>
            <a:r>
              <a:rPr lang="zh-TW" altLang="zh-TW" sz="2000" b="1" dirty="0">
                <a:solidFill>
                  <a:srgbClr val="0000CC"/>
                </a:solidFill>
                <a:latin typeface="標楷體" panose="03000509000000000000" pitchFamily="65" charset="-120"/>
                <a:ea typeface="標楷體" panose="03000509000000000000" pitchFamily="65" charset="-120"/>
              </a:rPr>
              <a:t>（三）依出口國政府規定須取得我國核發國際</a:t>
            </a:r>
            <a:r>
              <a:rPr lang="zh-TW" altLang="zh-TW" sz="2000" b="1" dirty="0">
                <a:solidFill>
                  <a:srgbClr val="CC0000"/>
                </a:solidFill>
                <a:latin typeface="標楷體" panose="03000509000000000000" pitchFamily="65" charset="-120"/>
                <a:ea typeface="標楷體" panose="03000509000000000000" pitchFamily="65" charset="-120"/>
              </a:rPr>
              <a:t>進口證明書</a:t>
            </a:r>
            <a:r>
              <a:rPr lang="zh-TW" altLang="zh-TW" sz="2000" b="1" dirty="0">
                <a:solidFill>
                  <a:srgbClr val="0000CC"/>
                </a:solidFill>
                <a:latin typeface="標楷體" panose="03000509000000000000" pitchFamily="65" charset="-120"/>
                <a:ea typeface="標楷體" panose="03000509000000000000" pitchFamily="65" charset="-120"/>
              </a:rPr>
              <a:t>或其他         相關保證文件之</a:t>
            </a:r>
            <a:r>
              <a:rPr lang="zh-TW" altLang="zh-TW" sz="2000" b="1" dirty="0">
                <a:solidFill>
                  <a:srgbClr val="CC0000"/>
                </a:solidFill>
                <a:latin typeface="標楷體" panose="03000509000000000000" pitchFamily="65" charset="-120"/>
                <a:ea typeface="標楷體" panose="03000509000000000000" pitchFamily="65" charset="-120"/>
              </a:rPr>
              <a:t>輸入</a:t>
            </a:r>
            <a:r>
              <a:rPr lang="zh-TW" altLang="zh-TW" sz="2000" b="1" dirty="0">
                <a:solidFill>
                  <a:srgbClr val="0000CC"/>
                </a:solidFill>
                <a:latin typeface="標楷體" panose="03000509000000000000" pitchFamily="65" charset="-120"/>
                <a:ea typeface="標楷體" panose="03000509000000000000" pitchFamily="65" charset="-120"/>
              </a:rPr>
              <a:t>貨品。</a:t>
            </a:r>
          </a:p>
        </p:txBody>
      </p:sp>
    </p:spTree>
    <p:extLst>
      <p:ext uri="{BB962C8B-B14F-4D97-AF65-F5344CB8AC3E}">
        <p14:creationId xmlns:p14="http://schemas.microsoft.com/office/powerpoint/2010/main" val="12259864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pic>
        <p:nvPicPr>
          <p:cNvPr id="6" name="圖片 5"/>
          <p:cNvPicPr>
            <a:picLocks noChangeAspect="1"/>
          </p:cNvPicPr>
          <p:nvPr/>
        </p:nvPicPr>
        <p:blipFill>
          <a:blip r:embed="rId2"/>
          <a:stretch>
            <a:fillRect/>
          </a:stretch>
        </p:blipFill>
        <p:spPr>
          <a:xfrm>
            <a:off x="1418494" y="844550"/>
            <a:ext cx="6590347" cy="859611"/>
          </a:xfrm>
          <a:prstGeom prst="rect">
            <a:avLst/>
          </a:prstGeom>
        </p:spPr>
      </p:pic>
      <p:sp>
        <p:nvSpPr>
          <p:cNvPr id="8" name="Rectangle 1"/>
          <p:cNvSpPr>
            <a:spLocks noChangeArrowheads="1"/>
          </p:cNvSpPr>
          <p:nvPr/>
        </p:nvSpPr>
        <p:spPr bwMode="auto">
          <a:xfrm>
            <a:off x="0" y="-271649"/>
            <a:ext cx="1025219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zh-TW" sz="1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zh-TW" sz="1800" b="0" i="0" u="none" strike="noStrike" cap="none" normalizeH="0" baseline="0" smtClean="0">
              <a:ln>
                <a:noFill/>
              </a:ln>
              <a:solidFill>
                <a:schemeClr val="tx1"/>
              </a:solidFill>
              <a:effectLst/>
              <a:latin typeface="Arial" panose="020B0604020202020204" pitchFamily="34" charset="0"/>
            </a:endParaRPr>
          </a:p>
        </p:txBody>
      </p:sp>
      <p:graphicFrame>
        <p:nvGraphicFramePr>
          <p:cNvPr id="5" name="內容版面配置區 4"/>
          <p:cNvGraphicFramePr>
            <a:graphicFrameLocks noGrp="1"/>
          </p:cNvGraphicFramePr>
          <p:nvPr>
            <p:ph idx="1"/>
            <p:extLst>
              <p:ext uri="{D42A27DB-BD31-4B8C-83A1-F6EECF244321}">
                <p14:modId xmlns:p14="http://schemas.microsoft.com/office/powerpoint/2010/main" val="895819092"/>
              </p:ext>
            </p:extLst>
          </p:nvPr>
        </p:nvGraphicFramePr>
        <p:xfrm>
          <a:off x="1403299" y="1885918"/>
          <a:ext cx="7381885" cy="4040750"/>
        </p:xfrm>
        <a:graphic>
          <a:graphicData uri="http://schemas.openxmlformats.org/drawingml/2006/table">
            <a:tbl>
              <a:tblPr firstRow="1" firstCol="1" bandRow="1">
                <a:tableStyleId>{9DCAF9ED-07DC-4A11-8D7F-57B35C25682E}</a:tableStyleId>
              </a:tblPr>
              <a:tblGrid>
                <a:gridCol w="2340300">
                  <a:extLst>
                    <a:ext uri="{9D8B030D-6E8A-4147-A177-3AD203B41FA5}">
                      <a16:colId xmlns:a16="http://schemas.microsoft.com/office/drawing/2014/main" val="2932475706"/>
                    </a:ext>
                  </a:extLst>
                </a:gridCol>
                <a:gridCol w="3306562">
                  <a:extLst>
                    <a:ext uri="{9D8B030D-6E8A-4147-A177-3AD203B41FA5}">
                      <a16:colId xmlns:a16="http://schemas.microsoft.com/office/drawing/2014/main" val="2302547202"/>
                    </a:ext>
                  </a:extLst>
                </a:gridCol>
                <a:gridCol w="1735023">
                  <a:extLst>
                    <a:ext uri="{9D8B030D-6E8A-4147-A177-3AD203B41FA5}">
                      <a16:colId xmlns:a16="http://schemas.microsoft.com/office/drawing/2014/main" val="410832334"/>
                    </a:ext>
                  </a:extLst>
                </a:gridCol>
              </a:tblGrid>
              <a:tr h="943974">
                <a:tc>
                  <a:txBody>
                    <a:bodyPr/>
                    <a:lstStyle/>
                    <a:p>
                      <a:pPr algn="ctr">
                        <a:lnSpc>
                          <a:spcPct val="100000"/>
                        </a:lnSpc>
                        <a:spcAft>
                          <a:spcPts val="0"/>
                        </a:spcAft>
                      </a:pPr>
                      <a:r>
                        <a:rPr lang="zh-TW" sz="1800" kern="100" dirty="0">
                          <a:effectLst/>
                          <a:latin typeface="標楷體" panose="03000509000000000000" pitchFamily="65" charset="-120"/>
                          <a:ea typeface="標楷體" panose="03000509000000000000" pitchFamily="65" charset="-120"/>
                        </a:rPr>
                        <a:t>輸出地區</a:t>
                      </a:r>
                    </a:p>
                    <a:p>
                      <a:pPr algn="ctr">
                        <a:lnSpc>
                          <a:spcPct val="100000"/>
                        </a:lnSpc>
                        <a:spcAft>
                          <a:spcPts val="0"/>
                        </a:spcAft>
                      </a:pPr>
                      <a:r>
                        <a:rPr lang="zh-TW" sz="1800" kern="100" dirty="0">
                          <a:effectLst/>
                          <a:latin typeface="標楷體" panose="03000509000000000000" pitchFamily="65" charset="-120"/>
                          <a:ea typeface="標楷體" panose="03000509000000000000" pitchFamily="65" charset="-120"/>
                        </a:rPr>
                        <a:t>（貿易法§</a:t>
                      </a:r>
                      <a:r>
                        <a:rPr lang="en-US" sz="1800" kern="100" dirty="0">
                          <a:effectLst/>
                          <a:latin typeface="標楷體" panose="03000509000000000000" pitchFamily="65" charset="-120"/>
                          <a:ea typeface="標楷體" panose="03000509000000000000" pitchFamily="65" charset="-120"/>
                        </a:rPr>
                        <a:t>13</a:t>
                      </a:r>
                      <a:r>
                        <a:rPr lang="zh-TW" sz="1800" kern="100" dirty="0">
                          <a:effectLst/>
                          <a:latin typeface="標楷體" panose="03000509000000000000" pitchFamily="65" charset="-120"/>
                          <a:ea typeface="標楷體" panose="03000509000000000000" pitchFamily="65" charset="-120"/>
                        </a:rPr>
                        <a:t>）</a:t>
                      </a:r>
                      <a:endParaRPr lang="zh-TW" sz="18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36195" marR="0" marT="36195"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pPr marL="0" algn="ctr" defTabSz="914400" rtl="0" eaLnBrk="1" latinLnBrk="0" hangingPunct="1">
                        <a:lnSpc>
                          <a:spcPct val="100000"/>
                        </a:lnSpc>
                        <a:spcAft>
                          <a:spcPts val="0"/>
                        </a:spcAft>
                      </a:pPr>
                      <a:r>
                        <a:rPr lang="zh-TW" sz="1800" kern="100" dirty="0">
                          <a:effectLst/>
                          <a:latin typeface="標楷體" panose="03000509000000000000" pitchFamily="65" charset="-120"/>
                          <a:ea typeface="標楷體" panose="03000509000000000000" pitchFamily="65" charset="-120"/>
                        </a:rPr>
                        <a:t>貨品</a:t>
                      </a:r>
                    </a:p>
                    <a:p>
                      <a:pPr marL="0" algn="ctr" defTabSz="914400" rtl="0" eaLnBrk="1" latinLnBrk="0" hangingPunct="1">
                        <a:lnSpc>
                          <a:spcPct val="100000"/>
                        </a:lnSpc>
                        <a:spcAft>
                          <a:spcPts val="0"/>
                        </a:spcAft>
                      </a:pPr>
                      <a:r>
                        <a:rPr lang="en-US" sz="1800" kern="100" dirty="0">
                          <a:effectLst/>
                          <a:latin typeface="標楷體" panose="03000509000000000000" pitchFamily="65" charset="-120"/>
                          <a:ea typeface="標楷體" panose="03000509000000000000" pitchFamily="65" charset="-120"/>
                        </a:rPr>
                        <a:t>(</a:t>
                      </a:r>
                      <a:r>
                        <a:rPr lang="zh-TW" sz="1800" kern="100" dirty="0">
                          <a:effectLst/>
                          <a:latin typeface="標楷體" panose="03000509000000000000" pitchFamily="65" charset="-120"/>
                          <a:ea typeface="標楷體" panose="03000509000000000000" pitchFamily="65" charset="-120"/>
                        </a:rPr>
                        <a:t>貿易法§</a:t>
                      </a:r>
                      <a:r>
                        <a:rPr lang="en-US" sz="1800" kern="100" dirty="0">
                          <a:effectLst/>
                          <a:latin typeface="標楷體" panose="03000509000000000000" pitchFamily="65" charset="-120"/>
                          <a:ea typeface="標楷體" panose="03000509000000000000" pitchFamily="65" charset="-120"/>
                        </a:rPr>
                        <a:t>13)</a:t>
                      </a:r>
                      <a:endParaRPr lang="zh-TW" sz="1800" b="1" kern="100" dirty="0">
                        <a:solidFill>
                          <a:schemeClr val="lt1"/>
                        </a:solidFill>
                        <a:effectLst/>
                        <a:latin typeface="標楷體" panose="03000509000000000000" pitchFamily="65" charset="-120"/>
                        <a:ea typeface="標楷體" panose="03000509000000000000" pitchFamily="65" charset="-120"/>
                        <a:cs typeface="+mn-cs"/>
                      </a:endParaRPr>
                    </a:p>
                  </a:txBody>
                  <a:tcPr marL="36195" marR="0" marT="36195"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pPr marL="0" algn="ctr" defTabSz="914400" rtl="0" eaLnBrk="1" latinLnBrk="0" hangingPunct="1">
                        <a:lnSpc>
                          <a:spcPct val="100000"/>
                        </a:lnSpc>
                        <a:spcAft>
                          <a:spcPts val="0"/>
                        </a:spcAft>
                      </a:pPr>
                      <a:r>
                        <a:rPr lang="zh-TW" sz="1800" kern="100" dirty="0">
                          <a:effectLst/>
                          <a:latin typeface="標楷體" panose="03000509000000000000" pitchFamily="65" charset="-120"/>
                          <a:ea typeface="標楷體" panose="03000509000000000000" pitchFamily="65" charset="-120"/>
                        </a:rPr>
                        <a:t>處分</a:t>
                      </a:r>
                    </a:p>
                    <a:p>
                      <a:pPr marL="0" algn="ctr" defTabSz="914400" rtl="0" eaLnBrk="1" latinLnBrk="0" hangingPunct="1">
                        <a:lnSpc>
                          <a:spcPct val="100000"/>
                        </a:lnSpc>
                        <a:spcAft>
                          <a:spcPts val="0"/>
                        </a:spcAft>
                      </a:pPr>
                      <a:r>
                        <a:rPr lang="zh-TW" sz="1500" kern="100" dirty="0">
                          <a:effectLst/>
                          <a:latin typeface="標楷體" panose="03000509000000000000" pitchFamily="65" charset="-120"/>
                          <a:ea typeface="標楷體" panose="03000509000000000000" pitchFamily="65" charset="-120"/>
                        </a:rPr>
                        <a:t>（貿易法§</a:t>
                      </a:r>
                      <a:r>
                        <a:rPr lang="en-US" sz="1500" kern="100" dirty="0">
                          <a:effectLst/>
                          <a:latin typeface="標楷體" panose="03000509000000000000" pitchFamily="65" charset="-120"/>
                          <a:ea typeface="標楷體" panose="03000509000000000000" pitchFamily="65" charset="-120"/>
                        </a:rPr>
                        <a:t>27</a:t>
                      </a:r>
                      <a:r>
                        <a:rPr lang="zh-TW" sz="1500" kern="100" dirty="0">
                          <a:effectLst/>
                          <a:latin typeface="標楷體" panose="03000509000000000000" pitchFamily="65" charset="-120"/>
                          <a:ea typeface="標楷體" panose="03000509000000000000" pitchFamily="65" charset="-120"/>
                        </a:rPr>
                        <a:t>至</a:t>
                      </a:r>
                      <a:r>
                        <a:rPr lang="en-US" sz="1500" kern="100" dirty="0">
                          <a:effectLst/>
                          <a:latin typeface="標楷體" panose="03000509000000000000" pitchFamily="65" charset="-120"/>
                          <a:ea typeface="標楷體" panose="03000509000000000000" pitchFamily="65" charset="-120"/>
                        </a:rPr>
                        <a:t>27-2</a:t>
                      </a:r>
                      <a:r>
                        <a:rPr lang="zh-TW" sz="1500" kern="100" dirty="0">
                          <a:effectLst/>
                          <a:latin typeface="標楷體" panose="03000509000000000000" pitchFamily="65" charset="-120"/>
                          <a:ea typeface="標楷體" panose="03000509000000000000" pitchFamily="65" charset="-120"/>
                        </a:rPr>
                        <a:t>）</a:t>
                      </a:r>
                      <a:endParaRPr lang="zh-TW" sz="1500" b="1" kern="100" dirty="0">
                        <a:solidFill>
                          <a:schemeClr val="lt1"/>
                        </a:solidFill>
                        <a:effectLst/>
                        <a:latin typeface="標楷體" panose="03000509000000000000" pitchFamily="65" charset="-120"/>
                        <a:ea typeface="標楷體" panose="03000509000000000000" pitchFamily="65" charset="-120"/>
                        <a:cs typeface="+mn-cs"/>
                      </a:endParaRPr>
                    </a:p>
                  </a:txBody>
                  <a:tcPr marL="36195" marR="36195" marT="36195"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169215282"/>
                  </a:ext>
                </a:extLst>
              </a:tr>
              <a:tr h="736846">
                <a:tc>
                  <a:txBody>
                    <a:bodyPr/>
                    <a:lstStyle/>
                    <a:p>
                      <a:pPr marL="0" algn="ctr" defTabSz="914400" rtl="0" eaLnBrk="1" latinLnBrk="0" hangingPunct="1">
                        <a:lnSpc>
                          <a:spcPct val="100000"/>
                        </a:lnSpc>
                        <a:spcAft>
                          <a:spcPts val="0"/>
                        </a:spcAft>
                      </a:pPr>
                      <a:r>
                        <a:rPr lang="zh-TW" sz="1800" kern="100" dirty="0">
                          <a:effectLst/>
                          <a:latin typeface="標楷體" panose="03000509000000000000" pitchFamily="65" charset="-120"/>
                          <a:ea typeface="標楷體" panose="03000509000000000000" pitchFamily="65" charset="-120"/>
                        </a:rPr>
                        <a:t>伊朗、伊拉克、北韓</a:t>
                      </a:r>
                    </a:p>
                    <a:p>
                      <a:pPr marL="0" algn="ctr" defTabSz="914400" rtl="0" eaLnBrk="1" latinLnBrk="0" hangingPunct="1">
                        <a:lnSpc>
                          <a:spcPct val="100000"/>
                        </a:lnSpc>
                        <a:spcAft>
                          <a:spcPts val="0"/>
                        </a:spcAft>
                      </a:pPr>
                      <a:r>
                        <a:rPr lang="zh-TW" sz="1800" kern="100" dirty="0">
                          <a:effectLst/>
                          <a:latin typeface="標楷體" panose="03000509000000000000" pitchFamily="65" charset="-120"/>
                          <a:ea typeface="標楷體" panose="03000509000000000000" pitchFamily="65" charset="-120"/>
                        </a:rPr>
                        <a:t>敘利亞、蘇丹</a:t>
                      </a:r>
                      <a:endParaRPr lang="zh-TW" sz="1800" b="1" kern="100" dirty="0">
                        <a:solidFill>
                          <a:schemeClr val="lt1"/>
                        </a:solidFill>
                        <a:effectLst/>
                        <a:latin typeface="標楷體" panose="03000509000000000000" pitchFamily="65" charset="-120"/>
                        <a:ea typeface="標楷體" panose="03000509000000000000" pitchFamily="65" charset="-120"/>
                        <a:cs typeface="+mn-cs"/>
                      </a:endParaRPr>
                    </a:p>
                  </a:txBody>
                  <a:tcPr marL="36000" marR="0"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pPr algn="l">
                        <a:lnSpc>
                          <a:spcPct val="100000"/>
                        </a:lnSpc>
                        <a:spcAft>
                          <a:spcPts val="0"/>
                        </a:spcAft>
                      </a:pPr>
                      <a:r>
                        <a:rPr lang="en-US" sz="1600" kern="0" dirty="0">
                          <a:effectLst/>
                          <a:latin typeface="標楷體" panose="03000509000000000000" pitchFamily="65" charset="-120"/>
                          <a:ea typeface="標楷體" panose="03000509000000000000" pitchFamily="65" charset="-120"/>
                        </a:rPr>
                        <a:t>1.</a:t>
                      </a:r>
                      <a:r>
                        <a:rPr lang="zh-TW" sz="1600" kern="0" dirty="0">
                          <a:effectLst/>
                          <a:latin typeface="標楷體" panose="03000509000000000000" pitchFamily="65" charset="-120"/>
                          <a:ea typeface="標楷體" panose="03000509000000000000" pitchFamily="65" charset="-120"/>
                        </a:rPr>
                        <a:t>軍商兩用貨品及技術出口管制清單</a:t>
                      </a:r>
                      <a:endParaRPr lang="zh-TW" sz="1600" kern="100" dirty="0">
                        <a:effectLst/>
                        <a:latin typeface="標楷體" panose="03000509000000000000" pitchFamily="65" charset="-120"/>
                        <a:ea typeface="標楷體" panose="03000509000000000000" pitchFamily="65" charset="-120"/>
                      </a:endParaRPr>
                    </a:p>
                    <a:p>
                      <a:pPr algn="l">
                        <a:lnSpc>
                          <a:spcPct val="100000"/>
                        </a:lnSpc>
                        <a:spcAft>
                          <a:spcPts val="0"/>
                        </a:spcAft>
                      </a:pPr>
                      <a:r>
                        <a:rPr lang="en-US" sz="1600" kern="0" dirty="0">
                          <a:effectLst/>
                          <a:latin typeface="標楷體" panose="03000509000000000000" pitchFamily="65" charset="-120"/>
                          <a:ea typeface="標楷體" panose="03000509000000000000" pitchFamily="65" charset="-120"/>
                        </a:rPr>
                        <a:t>2.</a:t>
                      </a:r>
                      <a:r>
                        <a:rPr lang="zh-TW" sz="1600" kern="0" dirty="0">
                          <a:effectLst/>
                          <a:latin typeface="標楷體" panose="03000509000000000000" pitchFamily="65" charset="-120"/>
                          <a:ea typeface="標楷體" panose="03000509000000000000" pitchFamily="65" charset="-120"/>
                        </a:rPr>
                        <a:t>一般軍用貨品清單</a:t>
                      </a:r>
                      <a:endParaRPr lang="zh-TW" sz="16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36000" marR="0"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pPr algn="ctr">
                        <a:lnSpc>
                          <a:spcPts val="1200"/>
                        </a:lnSpc>
                        <a:spcAft>
                          <a:spcPts val="0"/>
                        </a:spcAft>
                      </a:pPr>
                      <a:r>
                        <a:rPr lang="zh-TW" sz="1600" kern="0" dirty="0">
                          <a:effectLst/>
                          <a:latin typeface="標楷體" panose="03000509000000000000" pitchFamily="65" charset="-120"/>
                          <a:ea typeface="標楷體" panose="03000509000000000000" pitchFamily="65" charset="-120"/>
                        </a:rPr>
                        <a:t>刑罰</a:t>
                      </a:r>
                      <a:r>
                        <a:rPr lang="en-US" sz="1600" kern="0" dirty="0">
                          <a:effectLst/>
                          <a:latin typeface="標楷體" panose="03000509000000000000" pitchFamily="65" charset="-120"/>
                          <a:ea typeface="標楷體" panose="03000509000000000000" pitchFamily="65" charset="-120"/>
                        </a:rPr>
                        <a:t>/</a:t>
                      </a:r>
                      <a:r>
                        <a:rPr lang="zh-TW" sz="1600" kern="0" dirty="0">
                          <a:effectLst/>
                          <a:latin typeface="標楷體" panose="03000509000000000000" pitchFamily="65" charset="-120"/>
                          <a:ea typeface="標楷體" panose="03000509000000000000" pitchFamily="65" charset="-120"/>
                        </a:rPr>
                        <a:t>行政罰</a:t>
                      </a:r>
                      <a:endParaRPr lang="zh-TW" sz="16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36000" marR="36195"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4282331779"/>
                  </a:ext>
                </a:extLst>
              </a:tr>
              <a:tr h="471986">
                <a:tc>
                  <a:txBody>
                    <a:bodyPr/>
                    <a:lstStyle/>
                    <a:p>
                      <a:pPr marL="0" algn="ctr" defTabSz="914400" rtl="0" eaLnBrk="1" latinLnBrk="0" hangingPunct="1">
                        <a:lnSpc>
                          <a:spcPct val="100000"/>
                        </a:lnSpc>
                        <a:spcAft>
                          <a:spcPts val="0"/>
                        </a:spcAft>
                      </a:pPr>
                      <a:r>
                        <a:rPr lang="zh-TW" sz="1800" kern="100" dirty="0">
                          <a:effectLst/>
                          <a:latin typeface="標楷體" panose="03000509000000000000" pitchFamily="65" charset="-120"/>
                          <a:ea typeface="標楷體" panose="03000509000000000000" pitchFamily="65" charset="-120"/>
                        </a:rPr>
                        <a:t>北韓</a:t>
                      </a:r>
                      <a:endParaRPr lang="zh-TW" sz="1800" b="1" kern="100" dirty="0">
                        <a:solidFill>
                          <a:schemeClr val="lt1"/>
                        </a:solidFill>
                        <a:effectLst/>
                        <a:latin typeface="標楷體" panose="03000509000000000000" pitchFamily="65" charset="-120"/>
                        <a:ea typeface="標楷體" panose="03000509000000000000" pitchFamily="65" charset="-120"/>
                        <a:cs typeface="+mn-cs"/>
                      </a:endParaRPr>
                    </a:p>
                  </a:txBody>
                  <a:tcPr marL="36195" marR="0"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pPr algn="l">
                        <a:spcAft>
                          <a:spcPts val="0"/>
                        </a:spcAft>
                      </a:pPr>
                      <a:r>
                        <a:rPr lang="en-US" sz="1600" kern="100" dirty="0">
                          <a:effectLst/>
                          <a:latin typeface="標楷體" panose="03000509000000000000" pitchFamily="65" charset="-120"/>
                          <a:ea typeface="標楷體" panose="03000509000000000000" pitchFamily="65" charset="-120"/>
                        </a:rPr>
                        <a:t>3.</a:t>
                      </a:r>
                      <a:r>
                        <a:rPr lang="zh-TW" sz="1600" kern="100" dirty="0">
                          <a:effectLst/>
                          <a:latin typeface="標楷體" panose="03000509000000000000" pitchFamily="65" charset="-120"/>
                          <a:ea typeface="標楷體" panose="03000509000000000000" pitchFamily="65" charset="-120"/>
                        </a:rPr>
                        <a:t>輸往北韓敏感貨品清單</a:t>
                      </a:r>
                      <a:endParaRPr lang="zh-TW" sz="16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36195" marR="0"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pPr algn="ctr">
                        <a:spcAft>
                          <a:spcPts val="0"/>
                        </a:spcAft>
                      </a:pPr>
                      <a:r>
                        <a:rPr lang="zh-TW" sz="1600" kern="100" dirty="0">
                          <a:effectLst/>
                          <a:latin typeface="標楷體" panose="03000509000000000000" pitchFamily="65" charset="-120"/>
                          <a:ea typeface="標楷體" panose="03000509000000000000" pitchFamily="65" charset="-120"/>
                        </a:rPr>
                        <a:t>刑罰</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行政罰</a:t>
                      </a:r>
                      <a:endParaRPr lang="zh-TW" sz="16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36195" marR="36195"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316358357"/>
                  </a:ext>
                </a:extLst>
              </a:tr>
              <a:tr h="471986">
                <a:tc>
                  <a:txBody>
                    <a:bodyPr/>
                    <a:lstStyle/>
                    <a:p>
                      <a:pPr marL="0" algn="ctr" defTabSz="914400" rtl="0" eaLnBrk="1" latinLnBrk="0" hangingPunct="1">
                        <a:lnSpc>
                          <a:spcPct val="100000"/>
                        </a:lnSpc>
                        <a:spcAft>
                          <a:spcPts val="0"/>
                        </a:spcAft>
                      </a:pPr>
                      <a:r>
                        <a:rPr lang="zh-TW" sz="1800" kern="100" dirty="0">
                          <a:effectLst/>
                          <a:latin typeface="標楷體" panose="03000509000000000000" pitchFamily="65" charset="-120"/>
                          <a:ea typeface="標楷體" panose="03000509000000000000" pitchFamily="65" charset="-120"/>
                        </a:rPr>
                        <a:t>伊朗</a:t>
                      </a:r>
                      <a:endParaRPr lang="zh-TW" sz="1800" b="1" kern="100" dirty="0">
                        <a:solidFill>
                          <a:schemeClr val="lt1"/>
                        </a:solidFill>
                        <a:effectLst/>
                        <a:latin typeface="標楷體" panose="03000509000000000000" pitchFamily="65" charset="-120"/>
                        <a:ea typeface="標楷體" panose="03000509000000000000" pitchFamily="65" charset="-120"/>
                        <a:cs typeface="+mn-cs"/>
                      </a:endParaRPr>
                    </a:p>
                  </a:txBody>
                  <a:tcPr marL="36195" marR="0"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pPr algn="l">
                        <a:spcAft>
                          <a:spcPts val="0"/>
                        </a:spcAft>
                      </a:pPr>
                      <a:r>
                        <a:rPr lang="en-US" sz="1600" kern="100" dirty="0">
                          <a:effectLst/>
                          <a:latin typeface="標楷體" panose="03000509000000000000" pitchFamily="65" charset="-120"/>
                          <a:ea typeface="標楷體" panose="03000509000000000000" pitchFamily="65" charset="-120"/>
                        </a:rPr>
                        <a:t>4.</a:t>
                      </a:r>
                      <a:r>
                        <a:rPr lang="zh-TW" sz="1600" kern="100" dirty="0">
                          <a:effectLst/>
                          <a:latin typeface="標楷體" panose="03000509000000000000" pitchFamily="65" charset="-120"/>
                          <a:ea typeface="標楷體" panose="03000509000000000000" pitchFamily="65" charset="-120"/>
                        </a:rPr>
                        <a:t>輸往伊朗敏感貨品清單</a:t>
                      </a:r>
                      <a:endParaRPr lang="zh-TW" sz="16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36195" marR="0"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pPr algn="ctr">
                        <a:spcAft>
                          <a:spcPts val="0"/>
                        </a:spcAft>
                      </a:pPr>
                      <a:r>
                        <a:rPr lang="zh-TW" sz="1600" kern="100" dirty="0">
                          <a:effectLst/>
                          <a:latin typeface="標楷體" panose="03000509000000000000" pitchFamily="65" charset="-120"/>
                          <a:ea typeface="標楷體" panose="03000509000000000000" pitchFamily="65" charset="-120"/>
                        </a:rPr>
                        <a:t>刑罰</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行政罰</a:t>
                      </a:r>
                      <a:endParaRPr lang="zh-TW" sz="16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36195" marR="36195"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330741826"/>
                  </a:ext>
                </a:extLst>
              </a:tr>
              <a:tr h="471986">
                <a:tc rowSpan="2">
                  <a:txBody>
                    <a:bodyPr/>
                    <a:lstStyle/>
                    <a:p>
                      <a:pPr marL="0" algn="ctr" defTabSz="914400" rtl="0" eaLnBrk="1" latinLnBrk="0" hangingPunct="1">
                        <a:lnSpc>
                          <a:spcPct val="100000"/>
                        </a:lnSpc>
                        <a:spcAft>
                          <a:spcPts val="0"/>
                        </a:spcAft>
                      </a:pPr>
                      <a:r>
                        <a:rPr lang="zh-TW" sz="1800" kern="100" dirty="0">
                          <a:effectLst/>
                          <a:latin typeface="標楷體" panose="03000509000000000000" pitchFamily="65" charset="-120"/>
                          <a:ea typeface="標楷體" panose="03000509000000000000" pitchFamily="65" charset="-120"/>
                        </a:rPr>
                        <a:t>中國大陸</a:t>
                      </a:r>
                      <a:endParaRPr lang="zh-TW" sz="1800" b="1" kern="100" dirty="0">
                        <a:solidFill>
                          <a:schemeClr val="lt1"/>
                        </a:solidFill>
                        <a:effectLst/>
                        <a:latin typeface="標楷體" panose="03000509000000000000" pitchFamily="65" charset="-120"/>
                        <a:ea typeface="標楷體" panose="03000509000000000000" pitchFamily="65" charset="-120"/>
                        <a:cs typeface="+mn-cs"/>
                      </a:endParaRPr>
                    </a:p>
                  </a:txBody>
                  <a:tcPr marL="36195" marR="0"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pPr algn="l">
                        <a:spcAft>
                          <a:spcPts val="0"/>
                        </a:spcAft>
                      </a:pPr>
                      <a:r>
                        <a:rPr lang="en-US" sz="1600" kern="100" dirty="0">
                          <a:effectLst/>
                          <a:latin typeface="標楷體" panose="03000509000000000000" pitchFamily="65" charset="-120"/>
                          <a:ea typeface="標楷體" panose="03000509000000000000" pitchFamily="65" charset="-120"/>
                        </a:rPr>
                        <a:t>12</a:t>
                      </a:r>
                      <a:r>
                        <a:rPr lang="zh-TW" sz="1600" kern="100" dirty="0">
                          <a:effectLst/>
                          <a:latin typeface="標楷體" panose="03000509000000000000" pitchFamily="65" charset="-120"/>
                          <a:ea typeface="標楷體" panose="03000509000000000000" pitchFamily="65" charset="-120"/>
                        </a:rPr>
                        <a:t>類半導體晶圓製造設備</a:t>
                      </a:r>
                      <a:endParaRPr lang="zh-TW" sz="16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36195" marR="0"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pPr algn="ctr">
                        <a:spcAft>
                          <a:spcPts val="0"/>
                        </a:spcAft>
                      </a:pPr>
                      <a:r>
                        <a:rPr lang="zh-TW" sz="1600" kern="100" dirty="0">
                          <a:effectLst/>
                          <a:latin typeface="標楷體" panose="03000509000000000000" pitchFamily="65" charset="-120"/>
                          <a:ea typeface="標楷體" panose="03000509000000000000" pitchFamily="65" charset="-120"/>
                        </a:rPr>
                        <a:t>刑罰</a:t>
                      </a:r>
                      <a:r>
                        <a:rPr lang="en-US" sz="1600" kern="100" dirty="0">
                          <a:effectLst/>
                          <a:latin typeface="標楷體" panose="03000509000000000000" pitchFamily="65" charset="-120"/>
                          <a:ea typeface="標楷體" panose="03000509000000000000" pitchFamily="65" charset="-120"/>
                        </a:rPr>
                        <a:t>/</a:t>
                      </a:r>
                      <a:r>
                        <a:rPr lang="zh-TW" sz="1600" kern="100" dirty="0">
                          <a:effectLst/>
                          <a:latin typeface="標楷體" panose="03000509000000000000" pitchFamily="65" charset="-120"/>
                          <a:ea typeface="標楷體" panose="03000509000000000000" pitchFamily="65" charset="-120"/>
                        </a:rPr>
                        <a:t>行政罰</a:t>
                      </a:r>
                      <a:endParaRPr lang="zh-TW" sz="16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36195" marR="36195"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860373632"/>
                  </a:ext>
                </a:extLst>
              </a:tr>
              <a:tr h="471986">
                <a:tc vMerge="1">
                  <a:txBody>
                    <a:bodyPr/>
                    <a:lstStyle/>
                    <a:p>
                      <a:endParaRPr lang="zh-TW" altLang="en-US"/>
                    </a:p>
                  </a:txBody>
                  <a:tcPr/>
                </a:tc>
                <a:tc>
                  <a:txBody>
                    <a:bodyPr/>
                    <a:lstStyle/>
                    <a:p>
                      <a:pPr algn="l">
                        <a:spcAft>
                          <a:spcPts val="0"/>
                        </a:spcAft>
                      </a:pPr>
                      <a:r>
                        <a:rPr lang="zh-TW" sz="1600" kern="100" dirty="0" smtClean="0">
                          <a:effectLst/>
                          <a:latin typeface="標楷體" panose="03000509000000000000" pitchFamily="65" charset="-120"/>
                          <a:ea typeface="標楷體" panose="03000509000000000000" pitchFamily="65" charset="-120"/>
                        </a:rPr>
                        <a:t>上列</a:t>
                      </a:r>
                      <a:r>
                        <a:rPr lang="en-US" altLang="zh-TW" sz="1600" kern="100" dirty="0" smtClean="0">
                          <a:effectLst/>
                          <a:latin typeface="標楷體" panose="03000509000000000000" pitchFamily="65" charset="-120"/>
                          <a:ea typeface="標楷體" panose="03000509000000000000" pitchFamily="65" charset="-120"/>
                        </a:rPr>
                        <a:t>1&amp;2 </a:t>
                      </a:r>
                      <a:r>
                        <a:rPr lang="zh-TW" sz="1600" kern="100" dirty="0" smtClean="0">
                          <a:effectLst/>
                          <a:latin typeface="標楷體" panose="03000509000000000000" pitchFamily="65" charset="-120"/>
                          <a:ea typeface="標楷體" panose="03000509000000000000" pitchFamily="65" charset="-120"/>
                        </a:rPr>
                        <a:t>清單</a:t>
                      </a:r>
                      <a:endParaRPr lang="zh-TW" sz="16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36195" marR="0"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pPr algn="ctr">
                        <a:spcAft>
                          <a:spcPts val="0"/>
                        </a:spcAft>
                      </a:pPr>
                      <a:r>
                        <a:rPr lang="zh-TW" sz="1600" kern="100" dirty="0">
                          <a:effectLst/>
                          <a:latin typeface="標楷體" panose="03000509000000000000" pitchFamily="65" charset="-120"/>
                          <a:ea typeface="標楷體" panose="03000509000000000000" pitchFamily="65" charset="-120"/>
                        </a:rPr>
                        <a:t>行政罰</a:t>
                      </a:r>
                      <a:endParaRPr lang="zh-TW" sz="16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36195" marR="36195"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937545940"/>
                  </a:ext>
                </a:extLst>
              </a:tr>
              <a:tr h="471986">
                <a:tc>
                  <a:txBody>
                    <a:bodyPr/>
                    <a:lstStyle/>
                    <a:p>
                      <a:pPr marL="0" algn="ctr" defTabSz="914400" rtl="0" eaLnBrk="1" latinLnBrk="0" hangingPunct="1">
                        <a:lnSpc>
                          <a:spcPct val="100000"/>
                        </a:lnSpc>
                        <a:spcAft>
                          <a:spcPts val="0"/>
                        </a:spcAft>
                      </a:pPr>
                      <a:r>
                        <a:rPr lang="zh-TW" sz="1800" kern="100" dirty="0">
                          <a:effectLst/>
                          <a:latin typeface="標楷體" panose="03000509000000000000" pitchFamily="65" charset="-120"/>
                          <a:ea typeface="標楷體" panose="03000509000000000000" pitchFamily="65" charset="-120"/>
                        </a:rPr>
                        <a:t>其他地區</a:t>
                      </a:r>
                      <a:endParaRPr lang="zh-TW" sz="1800" b="1" kern="100" dirty="0">
                        <a:solidFill>
                          <a:schemeClr val="lt1"/>
                        </a:solidFill>
                        <a:effectLst/>
                        <a:latin typeface="標楷體" panose="03000509000000000000" pitchFamily="65" charset="-120"/>
                        <a:ea typeface="標楷體" panose="03000509000000000000" pitchFamily="65" charset="-120"/>
                        <a:cs typeface="+mn-cs"/>
                      </a:endParaRPr>
                    </a:p>
                  </a:txBody>
                  <a:tcPr marL="36195" marR="0"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pPr algn="l">
                        <a:spcAft>
                          <a:spcPts val="0"/>
                        </a:spcAft>
                      </a:pPr>
                      <a:r>
                        <a:rPr lang="zh-TW" sz="1600" kern="0" dirty="0" smtClean="0">
                          <a:effectLst/>
                          <a:latin typeface="標楷體" panose="03000509000000000000" pitchFamily="65" charset="-120"/>
                          <a:ea typeface="標楷體" panose="03000509000000000000" pitchFamily="65" charset="-120"/>
                        </a:rPr>
                        <a:t>上列</a:t>
                      </a:r>
                      <a:r>
                        <a:rPr lang="en-US" altLang="zh-TW" sz="1600" kern="0" dirty="0" smtClean="0">
                          <a:effectLst/>
                          <a:latin typeface="標楷體" panose="03000509000000000000" pitchFamily="65" charset="-120"/>
                          <a:ea typeface="標楷體" panose="03000509000000000000" pitchFamily="65" charset="-120"/>
                        </a:rPr>
                        <a:t>1&amp;2 </a:t>
                      </a:r>
                      <a:r>
                        <a:rPr lang="zh-TW" sz="1600" kern="0" dirty="0" smtClean="0">
                          <a:effectLst/>
                          <a:latin typeface="標楷體" panose="03000509000000000000" pitchFamily="65" charset="-120"/>
                          <a:ea typeface="標楷體" panose="03000509000000000000" pitchFamily="65" charset="-120"/>
                        </a:rPr>
                        <a:t>清單</a:t>
                      </a:r>
                      <a:endParaRPr lang="zh-TW" sz="16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36195" marR="0"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tc>
                  <a:txBody>
                    <a:bodyPr/>
                    <a:lstStyle/>
                    <a:p>
                      <a:pPr algn="ctr">
                        <a:spcAft>
                          <a:spcPts val="0"/>
                        </a:spcAft>
                      </a:pPr>
                      <a:r>
                        <a:rPr lang="zh-TW" sz="1600" kern="0" dirty="0">
                          <a:effectLst/>
                          <a:latin typeface="標楷體" panose="03000509000000000000" pitchFamily="65" charset="-120"/>
                          <a:ea typeface="標楷體" panose="03000509000000000000" pitchFamily="65" charset="-120"/>
                        </a:rPr>
                        <a:t>行政罰</a:t>
                      </a:r>
                      <a:endParaRPr lang="zh-TW" sz="16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36195" marR="36195" marT="0" marB="36195"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032917966"/>
                  </a:ext>
                </a:extLst>
              </a:tr>
            </a:tbl>
          </a:graphicData>
        </a:graphic>
      </p:graphicFrame>
    </p:spTree>
    <p:extLst>
      <p:ext uri="{BB962C8B-B14F-4D97-AF65-F5344CB8AC3E}">
        <p14:creationId xmlns:p14="http://schemas.microsoft.com/office/powerpoint/2010/main" val="15633804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pic>
        <p:nvPicPr>
          <p:cNvPr id="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2525" y="2087563"/>
            <a:ext cx="7899400" cy="424338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Rectangle 2"/>
          <p:cNvSpPr>
            <a:spLocks noChangeArrowheads="1"/>
          </p:cNvSpPr>
          <p:nvPr/>
        </p:nvSpPr>
        <p:spPr bwMode="auto">
          <a:xfrm>
            <a:off x="3203575" y="3311525"/>
            <a:ext cx="2803525" cy="500063"/>
          </a:xfrm>
          <a:prstGeom prst="rect">
            <a:avLst/>
          </a:prstGeom>
          <a:noFill/>
          <a:ln w="36000" cap="flat">
            <a:solidFill>
              <a:srgbClr val="CC00CC"/>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6" name="Rectangle 3"/>
          <p:cNvSpPr>
            <a:spLocks noChangeArrowheads="1"/>
          </p:cNvSpPr>
          <p:nvPr/>
        </p:nvSpPr>
        <p:spPr bwMode="auto">
          <a:xfrm>
            <a:off x="3384550" y="4859338"/>
            <a:ext cx="3668713" cy="715962"/>
          </a:xfrm>
          <a:prstGeom prst="rect">
            <a:avLst/>
          </a:prstGeom>
          <a:noFill/>
          <a:ln w="36000" cap="flat">
            <a:solidFill>
              <a:srgbClr val="CC00CC"/>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7" name="Rectangle 4"/>
          <p:cNvSpPr>
            <a:spLocks noChangeArrowheads="1"/>
          </p:cNvSpPr>
          <p:nvPr/>
        </p:nvSpPr>
        <p:spPr bwMode="auto">
          <a:xfrm>
            <a:off x="1681163" y="633413"/>
            <a:ext cx="7170737" cy="693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zh-TW" altLang="zh-TW" sz="3600" b="1">
                <a:solidFill>
                  <a:srgbClr val="0000CC"/>
                </a:solidFill>
                <a:latin typeface="標楷體" panose="03000509000000000000" pitchFamily="65" charset="-120"/>
                <a:ea typeface="標楷體" panose="03000509000000000000" pitchFamily="65" charset="-120"/>
              </a:rPr>
              <a:t>善用查詢</a:t>
            </a:r>
            <a:r>
              <a:rPr lang="en-US" altLang="zh-TW" sz="3600" b="1">
                <a:solidFill>
                  <a:srgbClr val="0000CC"/>
                </a:solidFill>
                <a:latin typeface="標楷體" panose="03000509000000000000" pitchFamily="65" charset="-120"/>
                <a:ea typeface="標楷體" panose="03000509000000000000" pitchFamily="65" charset="-120"/>
              </a:rPr>
              <a:t>SHTC</a:t>
            </a:r>
            <a:r>
              <a:rPr lang="zh-TW" altLang="zh-TW" sz="3600" b="1">
                <a:solidFill>
                  <a:srgbClr val="0000CC"/>
                </a:solidFill>
                <a:latin typeface="標楷體" panose="03000509000000000000" pitchFamily="65" charset="-120"/>
                <a:ea typeface="標楷體" panose="03000509000000000000" pitchFamily="65" charset="-120"/>
              </a:rPr>
              <a:t>貨品工具</a:t>
            </a:r>
          </a:p>
        </p:txBody>
      </p:sp>
      <p:sp>
        <p:nvSpPr>
          <p:cNvPr id="8" name="Rectangle 5"/>
          <p:cNvSpPr>
            <a:spLocks noChangeArrowheads="1"/>
          </p:cNvSpPr>
          <p:nvPr/>
        </p:nvSpPr>
        <p:spPr bwMode="auto">
          <a:xfrm>
            <a:off x="1439863" y="1439863"/>
            <a:ext cx="5611812" cy="644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nchor="ctr"/>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zh-TW" altLang="zh-TW" sz="1400" b="1" dirty="0">
                <a:solidFill>
                  <a:srgbClr val="0000CC"/>
                </a:solidFill>
                <a:latin typeface="標楷體" panose="03000509000000000000" pitchFamily="65" charset="-120"/>
                <a:ea typeface="標楷體" panose="03000509000000000000" pitchFamily="65" charset="-120"/>
              </a:rPr>
              <a:t>（網址</a:t>
            </a:r>
            <a:r>
              <a:rPr lang="zh-TW" altLang="zh-TW" sz="1400" b="1" dirty="0" smtClean="0">
                <a:solidFill>
                  <a:srgbClr val="0000CC"/>
                </a:solidFill>
                <a:latin typeface="標楷體" panose="03000509000000000000" pitchFamily="65" charset="-120"/>
                <a:ea typeface="標楷體" panose="03000509000000000000" pitchFamily="65" charset="-120"/>
              </a:rPr>
              <a:t>：</a:t>
            </a:r>
            <a:r>
              <a:rPr lang="en-US" altLang="zh-TW" sz="1400" b="1" dirty="0" smtClean="0">
                <a:solidFill>
                  <a:srgbClr val="0000CC"/>
                </a:solidFill>
                <a:latin typeface="標楷體" panose="03000509000000000000" pitchFamily="65" charset="-120"/>
                <a:ea typeface="標楷體" panose="03000509000000000000" pitchFamily="65" charset="-120"/>
              </a:rPr>
              <a:t>http://trade.gov.tw</a:t>
            </a:r>
            <a:r>
              <a:rPr lang="zh-TW" altLang="zh-TW" sz="1400" b="1" dirty="0" smtClean="0">
                <a:solidFill>
                  <a:srgbClr val="0000CC"/>
                </a:solidFill>
                <a:latin typeface="標楷體" panose="03000509000000000000" pitchFamily="65" charset="-120"/>
                <a:ea typeface="標楷體" panose="03000509000000000000" pitchFamily="65" charset="-120"/>
              </a:rPr>
              <a:t>）</a:t>
            </a:r>
            <a:endParaRPr lang="zh-TW" altLang="zh-TW" sz="1400" b="1" dirty="0">
              <a:solidFill>
                <a:srgbClr val="0000CC"/>
              </a:solidFill>
              <a:latin typeface="標楷體" panose="03000509000000000000" pitchFamily="65" charset="-120"/>
              <a:ea typeface="標楷體" panose="03000509000000000000" pitchFamily="65" charset="-120"/>
            </a:endParaRPr>
          </a:p>
          <a:p>
            <a:pPr>
              <a:lnSpc>
                <a:spcPct val="100000"/>
              </a:lnSpc>
            </a:pPr>
            <a:r>
              <a:rPr lang="zh-TW" altLang="zh-TW" sz="1400" b="1" dirty="0">
                <a:solidFill>
                  <a:srgbClr val="0000CC"/>
                </a:solidFill>
                <a:latin typeface="標楷體" panose="03000509000000000000" pitchFamily="65" charset="-120"/>
                <a:ea typeface="標楷體" panose="03000509000000000000" pitchFamily="65" charset="-120"/>
              </a:rPr>
              <a:t>（路徑：貿易法規與管理</a:t>
            </a:r>
            <a:r>
              <a:rPr lang="en-US" altLang="zh-TW" sz="1400" b="1" dirty="0">
                <a:solidFill>
                  <a:srgbClr val="0000CC"/>
                </a:solidFill>
                <a:latin typeface="標楷體" panose="03000509000000000000" pitchFamily="65" charset="-120"/>
                <a:ea typeface="標楷體" panose="03000509000000000000" pitchFamily="65" charset="-120"/>
              </a:rPr>
              <a:t>/</a:t>
            </a:r>
            <a:r>
              <a:rPr lang="zh-TW" altLang="zh-TW" sz="1400" b="1" dirty="0">
                <a:solidFill>
                  <a:srgbClr val="0000CC"/>
                </a:solidFill>
                <a:latin typeface="標楷體" panose="03000509000000000000" pitchFamily="65" charset="-120"/>
                <a:ea typeface="標楷體" panose="03000509000000000000" pitchFamily="65" charset="-120"/>
              </a:rPr>
              <a:t>戰略性高科技貨品管制）</a:t>
            </a:r>
          </a:p>
        </p:txBody>
      </p:sp>
    </p:spTree>
    <p:extLst>
      <p:ext uri="{BB962C8B-B14F-4D97-AF65-F5344CB8AC3E}">
        <p14:creationId xmlns:p14="http://schemas.microsoft.com/office/powerpoint/2010/main" val="20814095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Line 1"/>
          <p:cNvSpPr>
            <a:spLocks noChangeShapeType="1"/>
          </p:cNvSpPr>
          <p:nvPr/>
        </p:nvSpPr>
        <p:spPr bwMode="auto">
          <a:xfrm>
            <a:off x="0" y="0"/>
            <a:ext cx="1588" cy="1588"/>
          </a:xfrm>
          <a:prstGeom prst="line">
            <a:avLst/>
          </a:prstGeom>
          <a:noFill/>
          <a:ln w="9525" cap="flat">
            <a:solidFill>
              <a:srgbClr val="3465A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5" name="Line 2"/>
          <p:cNvSpPr>
            <a:spLocks noChangeShapeType="1"/>
          </p:cNvSpPr>
          <p:nvPr/>
        </p:nvSpPr>
        <p:spPr bwMode="auto">
          <a:xfrm>
            <a:off x="0" y="0"/>
            <a:ext cx="1588" cy="1588"/>
          </a:xfrm>
          <a:prstGeom prst="line">
            <a:avLst/>
          </a:prstGeom>
          <a:noFill/>
          <a:ln w="9525" cap="flat">
            <a:solidFill>
              <a:srgbClr val="3465A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6" name="Rectangle 3"/>
          <p:cNvSpPr>
            <a:spLocks noChangeArrowheads="1"/>
          </p:cNvSpPr>
          <p:nvPr/>
        </p:nvSpPr>
        <p:spPr bwMode="auto">
          <a:xfrm>
            <a:off x="1439863" y="1295400"/>
            <a:ext cx="5900737" cy="428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nchor="ctr"/>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en-US" altLang="zh-TW" sz="2000">
                <a:solidFill>
                  <a:srgbClr val="0000CC"/>
                </a:solidFill>
                <a:latin typeface="標楷體" panose="03000509000000000000" pitchFamily="65" charset="-120"/>
                <a:ea typeface="標楷體" panose="03000509000000000000" pitchFamily="65" charset="-120"/>
              </a:rPr>
              <a:t>   </a:t>
            </a:r>
            <a:r>
              <a:rPr lang="zh-TW" altLang="zh-TW" sz="2000">
                <a:solidFill>
                  <a:srgbClr val="0000CC"/>
                </a:solidFill>
                <a:latin typeface="標楷體" panose="03000509000000000000" pitchFamily="65" charset="-120"/>
                <a:ea typeface="標楷體" panose="03000509000000000000" pitchFamily="65" charset="-120"/>
              </a:rPr>
              <a:t>軍商兩用貨品及技術出口管制清單及一般軍品清單</a:t>
            </a:r>
          </a:p>
        </p:txBody>
      </p:sp>
      <p:sp>
        <p:nvSpPr>
          <p:cNvPr id="7" name="Rectangle 4"/>
          <p:cNvSpPr>
            <a:spLocks noChangeArrowheads="1"/>
          </p:cNvSpPr>
          <p:nvPr/>
        </p:nvSpPr>
        <p:spPr bwMode="auto">
          <a:xfrm>
            <a:off x="1681163" y="633413"/>
            <a:ext cx="7170737" cy="693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en-US" altLang="zh-TW" sz="3600" b="1">
                <a:solidFill>
                  <a:srgbClr val="0000CC"/>
                </a:solidFill>
                <a:latin typeface="標楷體" panose="03000509000000000000" pitchFamily="65" charset="-120"/>
                <a:ea typeface="標楷體" panose="03000509000000000000" pitchFamily="65" charset="-120"/>
              </a:rPr>
              <a:t>SHTC</a:t>
            </a:r>
            <a:r>
              <a:rPr lang="zh-TW" altLang="zh-TW" sz="3600" b="1">
                <a:solidFill>
                  <a:srgbClr val="0000CC"/>
                </a:solidFill>
                <a:latin typeface="標楷體" panose="03000509000000000000" pitchFamily="65" charset="-120"/>
                <a:ea typeface="標楷體" panose="03000509000000000000" pitchFamily="65" charset="-120"/>
              </a:rPr>
              <a:t>貨品種類</a:t>
            </a:r>
          </a:p>
        </p:txBody>
      </p:sp>
      <p:sp>
        <p:nvSpPr>
          <p:cNvPr id="9" name="Rectangle 6"/>
          <p:cNvSpPr>
            <a:spLocks noChangeArrowheads="1"/>
          </p:cNvSpPr>
          <p:nvPr/>
        </p:nvSpPr>
        <p:spPr bwMode="auto">
          <a:xfrm>
            <a:off x="5625183" y="1776413"/>
            <a:ext cx="2973388" cy="2098675"/>
          </a:xfrm>
          <a:prstGeom prst="rect">
            <a:avLst/>
          </a:prstGeom>
          <a:noFill/>
          <a:ln w="9360" cap="flat">
            <a:solidFill>
              <a:srgbClr val="C00000"/>
            </a:solidFill>
            <a:prstDash val="solid"/>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7160" rIns="90000" bIns="47160"/>
          <a:lstStyle>
            <a:lvl1pPr>
              <a:tabLst>
                <a:tab pos="449263" algn="l"/>
                <a:tab pos="898525" algn="l"/>
                <a:tab pos="1347788" algn="l"/>
                <a:tab pos="1797050" algn="l"/>
                <a:tab pos="2246313" algn="l"/>
                <a:tab pos="2695575"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zh-TW" altLang="zh-TW" sz="1200" dirty="0">
                <a:solidFill>
                  <a:srgbClr val="006600"/>
                </a:solidFill>
                <a:latin typeface="標楷體" panose="03000509000000000000" pitchFamily="65" charset="-120"/>
                <a:ea typeface="標楷體" panose="03000509000000000000" pitchFamily="65" charset="-120"/>
              </a:rPr>
              <a:t>管制編號</a:t>
            </a:r>
            <a:r>
              <a:rPr lang="zh-TW" altLang="zh-TW" sz="1200" b="1" dirty="0">
                <a:solidFill>
                  <a:srgbClr val="FF0000"/>
                </a:solidFill>
                <a:latin typeface="標楷體" panose="03000509000000000000" pitchFamily="65" charset="-120"/>
                <a:ea typeface="標楷體" panose="03000509000000000000" pitchFamily="65" charset="-120"/>
              </a:rPr>
              <a:t>屬性</a:t>
            </a:r>
            <a:r>
              <a:rPr lang="en-US" altLang="zh-TW" sz="1200" dirty="0">
                <a:solidFill>
                  <a:srgbClr val="006600"/>
                </a:solidFill>
                <a:latin typeface="標楷體" panose="03000509000000000000" pitchFamily="65" charset="-120"/>
                <a:ea typeface="標楷體" panose="03000509000000000000" pitchFamily="65" charset="-120"/>
              </a:rPr>
              <a:t>(</a:t>
            </a:r>
            <a:r>
              <a:rPr lang="zh-TW" altLang="zh-TW" sz="1200" dirty="0">
                <a:solidFill>
                  <a:srgbClr val="006600"/>
                </a:solidFill>
                <a:latin typeface="標楷體" panose="03000509000000000000" pitchFamily="65" charset="-120"/>
                <a:ea typeface="標楷體" panose="03000509000000000000" pitchFamily="65" charset="-120"/>
              </a:rPr>
              <a:t>多邊或單邊管制</a:t>
            </a:r>
            <a:r>
              <a:rPr lang="en-US" altLang="zh-TW" sz="1200" dirty="0">
                <a:solidFill>
                  <a:srgbClr val="006600"/>
                </a:solidFill>
                <a:latin typeface="標楷體" panose="03000509000000000000" pitchFamily="65" charset="-120"/>
                <a:ea typeface="標楷體" panose="03000509000000000000" pitchFamily="65" charset="-120"/>
              </a:rPr>
              <a:t>)</a:t>
            </a:r>
          </a:p>
          <a:p>
            <a:pPr>
              <a:lnSpc>
                <a:spcPct val="100000"/>
              </a:lnSpc>
            </a:pPr>
            <a:r>
              <a:rPr lang="en-US" altLang="zh-TW" sz="1200" dirty="0">
                <a:solidFill>
                  <a:srgbClr val="663300"/>
                </a:solidFill>
                <a:latin typeface="標楷體" panose="03000509000000000000" pitchFamily="65" charset="-120"/>
                <a:ea typeface="標楷體" panose="03000509000000000000" pitchFamily="65" charset="-120"/>
              </a:rPr>
              <a:t>000-099:</a:t>
            </a:r>
            <a:r>
              <a:rPr lang="zh-TW" altLang="zh-TW" sz="1200" dirty="0">
                <a:solidFill>
                  <a:srgbClr val="663300"/>
                </a:solidFill>
                <a:latin typeface="標楷體" panose="03000509000000000000" pitchFamily="65" charset="-120"/>
                <a:ea typeface="標楷體" panose="03000509000000000000" pitchFamily="65" charset="-120"/>
              </a:rPr>
              <a:t>瓦聖那協定</a:t>
            </a:r>
            <a:r>
              <a:rPr lang="en-US" altLang="zh-TW" sz="1200" dirty="0">
                <a:solidFill>
                  <a:srgbClr val="663300"/>
                </a:solidFill>
                <a:latin typeface="標楷體" panose="03000509000000000000" pitchFamily="65" charset="-120"/>
                <a:ea typeface="標楷體" panose="03000509000000000000" pitchFamily="65" charset="-120"/>
              </a:rPr>
              <a:t>(WA)</a:t>
            </a:r>
          </a:p>
          <a:p>
            <a:pPr>
              <a:lnSpc>
                <a:spcPct val="100000"/>
              </a:lnSpc>
            </a:pPr>
            <a:r>
              <a:rPr lang="en-US" altLang="zh-TW" sz="1200" dirty="0">
                <a:solidFill>
                  <a:srgbClr val="663300"/>
                </a:solidFill>
                <a:latin typeface="標楷體" panose="03000509000000000000" pitchFamily="65" charset="-120"/>
                <a:ea typeface="標楷體" panose="03000509000000000000" pitchFamily="65" charset="-120"/>
              </a:rPr>
              <a:t>100-199:</a:t>
            </a:r>
            <a:r>
              <a:rPr lang="zh-TW" altLang="zh-TW" sz="1200" dirty="0">
                <a:solidFill>
                  <a:srgbClr val="663300"/>
                </a:solidFill>
                <a:latin typeface="標楷體" panose="03000509000000000000" pitchFamily="65" charset="-120"/>
                <a:ea typeface="標楷體" panose="03000509000000000000" pitchFamily="65" charset="-120"/>
              </a:rPr>
              <a:t>飛彈技術管制協</a:t>
            </a:r>
            <a:r>
              <a:rPr lang="en-US" altLang="zh-TW" sz="1200" dirty="0">
                <a:solidFill>
                  <a:srgbClr val="663300"/>
                </a:solidFill>
                <a:latin typeface="標楷體" panose="03000509000000000000" pitchFamily="65" charset="-120"/>
                <a:ea typeface="標楷體" panose="03000509000000000000" pitchFamily="65" charset="-120"/>
              </a:rPr>
              <a:t>(MTCR)</a:t>
            </a:r>
          </a:p>
          <a:p>
            <a:pPr>
              <a:lnSpc>
                <a:spcPct val="100000"/>
              </a:lnSpc>
            </a:pPr>
            <a:r>
              <a:rPr lang="en-US" altLang="zh-TW" sz="1200" dirty="0">
                <a:solidFill>
                  <a:srgbClr val="663300"/>
                </a:solidFill>
                <a:latin typeface="標楷體" panose="03000509000000000000" pitchFamily="65" charset="-120"/>
                <a:ea typeface="標楷體" panose="03000509000000000000" pitchFamily="65" charset="-120"/>
              </a:rPr>
              <a:t>200-299:</a:t>
            </a:r>
            <a:r>
              <a:rPr lang="zh-TW" altLang="zh-TW" sz="1200" dirty="0">
                <a:solidFill>
                  <a:srgbClr val="663300"/>
                </a:solidFill>
                <a:latin typeface="標楷體" panose="03000509000000000000" pitchFamily="65" charset="-120"/>
                <a:ea typeface="標楷體" panose="03000509000000000000" pitchFamily="65" charset="-120"/>
              </a:rPr>
              <a:t>核子供應國集團</a:t>
            </a:r>
            <a:r>
              <a:rPr lang="en-US" altLang="zh-TW" sz="1200" dirty="0">
                <a:solidFill>
                  <a:srgbClr val="663300"/>
                </a:solidFill>
                <a:latin typeface="標楷體" panose="03000509000000000000" pitchFamily="65" charset="-120"/>
                <a:ea typeface="標楷體" panose="03000509000000000000" pitchFamily="65" charset="-120"/>
              </a:rPr>
              <a:t>(NSG)</a:t>
            </a:r>
          </a:p>
          <a:p>
            <a:pPr>
              <a:lnSpc>
                <a:spcPct val="100000"/>
              </a:lnSpc>
            </a:pPr>
            <a:r>
              <a:rPr lang="en-US" altLang="zh-TW" sz="1200" dirty="0">
                <a:solidFill>
                  <a:srgbClr val="663300"/>
                </a:solidFill>
                <a:latin typeface="標楷體" panose="03000509000000000000" pitchFamily="65" charset="-120"/>
                <a:ea typeface="標楷體" panose="03000509000000000000" pitchFamily="65" charset="-120"/>
              </a:rPr>
              <a:t>300-399:</a:t>
            </a:r>
            <a:r>
              <a:rPr lang="zh-TW" altLang="zh-TW" sz="1200" dirty="0">
                <a:solidFill>
                  <a:srgbClr val="663300"/>
                </a:solidFill>
                <a:latin typeface="標楷體" panose="03000509000000000000" pitchFamily="65" charset="-120"/>
                <a:ea typeface="標楷體" panose="03000509000000000000" pitchFamily="65" charset="-120"/>
              </a:rPr>
              <a:t>澳洲集團</a:t>
            </a:r>
            <a:r>
              <a:rPr lang="en-US" altLang="zh-TW" sz="1200" dirty="0">
                <a:solidFill>
                  <a:srgbClr val="663300"/>
                </a:solidFill>
                <a:latin typeface="標楷體" panose="03000509000000000000" pitchFamily="65" charset="-120"/>
                <a:ea typeface="標楷體" panose="03000509000000000000" pitchFamily="65" charset="-120"/>
              </a:rPr>
              <a:t>(AG)</a:t>
            </a:r>
          </a:p>
          <a:p>
            <a:pPr>
              <a:lnSpc>
                <a:spcPct val="100000"/>
              </a:lnSpc>
            </a:pPr>
            <a:r>
              <a:rPr lang="en-US" altLang="zh-TW" sz="1200" dirty="0">
                <a:solidFill>
                  <a:srgbClr val="663300"/>
                </a:solidFill>
                <a:latin typeface="標楷體" panose="03000509000000000000" pitchFamily="65" charset="-120"/>
                <a:ea typeface="標楷體" panose="03000509000000000000" pitchFamily="65" charset="-120"/>
              </a:rPr>
              <a:t>400-499:</a:t>
            </a:r>
            <a:r>
              <a:rPr lang="zh-TW" altLang="zh-TW" sz="1200" dirty="0">
                <a:solidFill>
                  <a:srgbClr val="663300"/>
                </a:solidFill>
                <a:latin typeface="標楷體" panose="03000509000000000000" pitchFamily="65" charset="-120"/>
                <a:ea typeface="標楷體" panose="03000509000000000000" pitchFamily="65" charset="-120"/>
              </a:rPr>
              <a:t>化學武器管制公約</a:t>
            </a:r>
            <a:r>
              <a:rPr lang="en-US" altLang="zh-TW" sz="1200" dirty="0">
                <a:solidFill>
                  <a:srgbClr val="663300"/>
                </a:solidFill>
                <a:latin typeface="標楷體" panose="03000509000000000000" pitchFamily="65" charset="-120"/>
                <a:ea typeface="標楷體" panose="03000509000000000000" pitchFamily="65" charset="-120"/>
              </a:rPr>
              <a:t>(CWC)</a:t>
            </a:r>
          </a:p>
          <a:p>
            <a:pPr>
              <a:lnSpc>
                <a:spcPct val="100000"/>
              </a:lnSpc>
            </a:pPr>
            <a:r>
              <a:rPr lang="en-US" altLang="zh-TW" sz="1200" dirty="0">
                <a:solidFill>
                  <a:srgbClr val="003300"/>
                </a:solidFill>
                <a:latin typeface="標楷體" panose="03000509000000000000" pitchFamily="65" charset="-120"/>
                <a:ea typeface="標楷體" panose="03000509000000000000" pitchFamily="65" charset="-120"/>
              </a:rPr>
              <a:t>500-599:</a:t>
            </a:r>
            <a:r>
              <a:rPr lang="zh-TW" altLang="zh-TW" sz="1200" dirty="0">
                <a:solidFill>
                  <a:srgbClr val="003300"/>
                </a:solidFill>
                <a:latin typeface="標楷體" panose="03000509000000000000" pitchFamily="65" charset="-120"/>
                <a:ea typeface="標楷體" panose="03000509000000000000" pitchFamily="65" charset="-120"/>
              </a:rPr>
              <a:t>保留</a:t>
            </a:r>
          </a:p>
          <a:p>
            <a:pPr>
              <a:lnSpc>
                <a:spcPct val="100000"/>
              </a:lnSpc>
            </a:pPr>
            <a:r>
              <a:rPr lang="en-US" altLang="zh-TW" sz="1200" dirty="0">
                <a:solidFill>
                  <a:srgbClr val="003300"/>
                </a:solidFill>
                <a:latin typeface="標楷體" panose="03000509000000000000" pitchFamily="65" charset="-120"/>
                <a:ea typeface="標楷體" panose="03000509000000000000" pitchFamily="65" charset="-120"/>
              </a:rPr>
              <a:t>600-699:</a:t>
            </a:r>
            <a:r>
              <a:rPr lang="zh-TW" altLang="zh-TW" sz="1200" dirty="0">
                <a:solidFill>
                  <a:srgbClr val="003300"/>
                </a:solidFill>
                <a:latin typeface="標楷體" panose="03000509000000000000" pitchFamily="65" charset="-120"/>
                <a:ea typeface="標楷體" panose="03000509000000000000" pitchFamily="65" charset="-120"/>
              </a:rPr>
              <a:t>保留</a:t>
            </a:r>
          </a:p>
          <a:p>
            <a:pPr>
              <a:lnSpc>
                <a:spcPct val="100000"/>
              </a:lnSpc>
            </a:pPr>
            <a:r>
              <a:rPr lang="en-US" altLang="zh-TW" sz="1200" dirty="0">
                <a:solidFill>
                  <a:srgbClr val="003300"/>
                </a:solidFill>
                <a:latin typeface="標楷體" panose="03000509000000000000" pitchFamily="65" charset="-120"/>
                <a:ea typeface="標楷體" panose="03000509000000000000" pitchFamily="65" charset="-120"/>
              </a:rPr>
              <a:t>700-799:</a:t>
            </a:r>
            <a:r>
              <a:rPr lang="zh-TW" altLang="zh-TW" sz="1200" dirty="0">
                <a:solidFill>
                  <a:srgbClr val="003300"/>
                </a:solidFill>
                <a:latin typeface="標楷體" panose="03000509000000000000" pitchFamily="65" charset="-120"/>
                <a:ea typeface="標楷體" panose="03000509000000000000" pitchFamily="65" charset="-120"/>
              </a:rPr>
              <a:t>保留</a:t>
            </a:r>
          </a:p>
          <a:p>
            <a:pPr>
              <a:lnSpc>
                <a:spcPct val="100000"/>
              </a:lnSpc>
            </a:pPr>
            <a:r>
              <a:rPr lang="en-US" altLang="zh-TW" sz="1200" dirty="0">
                <a:solidFill>
                  <a:srgbClr val="003300"/>
                </a:solidFill>
                <a:latin typeface="標楷體" panose="03000509000000000000" pitchFamily="65" charset="-120"/>
                <a:ea typeface="標楷體" panose="03000509000000000000" pitchFamily="65" charset="-120"/>
              </a:rPr>
              <a:t>800-899:</a:t>
            </a:r>
            <a:r>
              <a:rPr lang="zh-TW" altLang="zh-TW" sz="1200" dirty="0">
                <a:solidFill>
                  <a:srgbClr val="003300"/>
                </a:solidFill>
                <a:latin typeface="標楷體" panose="03000509000000000000" pitchFamily="65" charset="-120"/>
                <a:ea typeface="標楷體" panose="03000509000000000000" pitchFamily="65" charset="-120"/>
              </a:rPr>
              <a:t>保留</a:t>
            </a:r>
          </a:p>
          <a:p>
            <a:pPr>
              <a:lnSpc>
                <a:spcPct val="100000"/>
              </a:lnSpc>
            </a:pPr>
            <a:r>
              <a:rPr lang="en-US" altLang="zh-TW" sz="1200" dirty="0">
                <a:solidFill>
                  <a:srgbClr val="000066"/>
                </a:solidFill>
                <a:latin typeface="標楷體" panose="03000509000000000000" pitchFamily="65" charset="-120"/>
                <a:ea typeface="標楷體" panose="03000509000000000000" pitchFamily="65" charset="-120"/>
              </a:rPr>
              <a:t>900-999:</a:t>
            </a:r>
            <a:r>
              <a:rPr lang="zh-TW" altLang="zh-TW" sz="1200" dirty="0">
                <a:solidFill>
                  <a:srgbClr val="000066"/>
                </a:solidFill>
                <a:latin typeface="標楷體" panose="03000509000000000000" pitchFamily="65" charset="-120"/>
                <a:ea typeface="標楷體" panose="03000509000000000000" pitchFamily="65" charset="-120"/>
              </a:rPr>
              <a:t>單邊管制</a:t>
            </a:r>
          </a:p>
        </p:txBody>
      </p:sp>
      <p:sp>
        <p:nvSpPr>
          <p:cNvPr id="11" name="Rectangle 8"/>
          <p:cNvSpPr>
            <a:spLocks noChangeArrowheads="1"/>
          </p:cNvSpPr>
          <p:nvPr/>
        </p:nvSpPr>
        <p:spPr bwMode="auto">
          <a:xfrm>
            <a:off x="3924300" y="4319588"/>
            <a:ext cx="1868488" cy="500062"/>
          </a:xfrm>
          <a:prstGeom prst="rect">
            <a:avLst/>
          </a:prstGeom>
          <a:noFill/>
          <a:ln w="18000" cap="flat">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9000" tIns="54000" rIns="99000" bIns="54000" anchor="ctr"/>
          <a:lstStyle>
            <a:lvl1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en-US" altLang="zh-TW">
                <a:cs typeface="DejaVu Sans" panose="020B0603030804020204" pitchFamily="34" charset="0"/>
              </a:rPr>
              <a:t>3   A   225</a:t>
            </a:r>
          </a:p>
        </p:txBody>
      </p:sp>
      <p:sp>
        <p:nvSpPr>
          <p:cNvPr id="12" name="AutoShape 9"/>
          <p:cNvSpPr>
            <a:spLocks noChangeArrowheads="1"/>
          </p:cNvSpPr>
          <p:nvPr/>
        </p:nvSpPr>
        <p:spPr bwMode="auto">
          <a:xfrm>
            <a:off x="4176713" y="4176713"/>
            <a:ext cx="357187" cy="788987"/>
          </a:xfrm>
          <a:custGeom>
            <a:avLst/>
            <a:gdLst>
              <a:gd name="G0" fmla="*/ 991 1 2"/>
              <a:gd name="G1" fmla="*/ 1 48365 11520"/>
              <a:gd name="G2" fmla="*/ G1 13024 1"/>
              <a:gd name="G3" fmla="*/ G2 1 52096"/>
              <a:gd name="G4" fmla="cos G0 G3"/>
              <a:gd name="G5" fmla="*/ 2191 1 2"/>
              <a:gd name="G6" fmla="*/ 1 48365 11520"/>
              <a:gd name="G7" fmla="*/ G6 13024 1"/>
              <a:gd name="G8" fmla="*/ G7 1 52096"/>
              <a:gd name="G9" fmla="sin G5 G8"/>
              <a:gd name="G10" fmla="*/ 991 1 2"/>
              <a:gd name="G11" fmla="+- G10 0 G4"/>
              <a:gd name="G12" fmla="+- G10 G4 0"/>
              <a:gd name="G13" fmla="+- G12 0 0"/>
              <a:gd name="G14" fmla="*/ 2191 1 2"/>
              <a:gd name="G15" fmla="+- G14 0 G9"/>
              <a:gd name="G16" fmla="+- G14 G9 0"/>
              <a:gd name="G17" fmla="+- G16 0 0"/>
              <a:gd name="G18" fmla="+- 2191 0 0"/>
              <a:gd name="G19" fmla="+- 991 0 0"/>
              <a:gd name="G20" fmla="+- 180 0 0"/>
              <a:gd name="G21" fmla="+- 90 0 0"/>
              <a:gd name="G22" fmla="+- 270 0 0"/>
              <a:gd name="G23" fmla="+- 90 0 0"/>
              <a:gd name="G24" fmla="+- 0 0 0"/>
              <a:gd name="G25" fmla="+- 90 0 0"/>
              <a:gd name="G26" fmla="+- 90 0 0"/>
              <a:gd name="G27" fmla="+- 90 0 0"/>
            </a:gdLst>
            <a:ahLst/>
            <a:cxnLst>
              <a:cxn ang="0">
                <a:pos x="r" y="vc"/>
              </a:cxn>
              <a:cxn ang="5400000">
                <a:pos x="hc" y="b"/>
              </a:cxn>
              <a:cxn ang="10800000">
                <a:pos x="l" y="vc"/>
              </a:cxn>
              <a:cxn ang="16200000">
                <a:pos x="hc" y="t"/>
              </a:cxn>
            </a:cxnLst>
            <a:rect l="0" t="0" r="0" b="0"/>
            <a:pathLst>
              <a:path>
                <a:moveTo>
                  <a:pt x="0" y="1096"/>
                </a:moveTo>
                <a:lnTo>
                  <a:pt x="496" y="1096"/>
                </a:lnTo>
                <a:lnTo>
                  <a:pt x="180" y="90"/>
                </a:lnTo>
                <a:lnTo>
                  <a:pt x="496" y="1096"/>
                </a:lnTo>
                <a:lnTo>
                  <a:pt x="270" y="90"/>
                </a:lnTo>
                <a:close/>
              </a:path>
            </a:pathLst>
          </a:custGeom>
          <a:noFill/>
          <a:ln w="9525" cap="flat">
            <a:solidFill>
              <a:srgbClr val="6633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3" name="AutoShape 10"/>
          <p:cNvSpPr>
            <a:spLocks noChangeArrowheads="1"/>
          </p:cNvSpPr>
          <p:nvPr/>
        </p:nvSpPr>
        <p:spPr bwMode="auto">
          <a:xfrm>
            <a:off x="4932363" y="4176713"/>
            <a:ext cx="536575" cy="788987"/>
          </a:xfrm>
          <a:custGeom>
            <a:avLst/>
            <a:gdLst>
              <a:gd name="G0" fmla="*/ 1490 1 2"/>
              <a:gd name="G1" fmla="*/ 1 48365 11520"/>
              <a:gd name="G2" fmla="*/ G1 13024 1"/>
              <a:gd name="G3" fmla="*/ G2 1 52096"/>
              <a:gd name="G4" fmla="cos G0 G3"/>
              <a:gd name="G5" fmla="*/ 2191 1 2"/>
              <a:gd name="G6" fmla="*/ 1 48365 11520"/>
              <a:gd name="G7" fmla="*/ G6 13024 1"/>
              <a:gd name="G8" fmla="*/ G7 1 52096"/>
              <a:gd name="G9" fmla="sin G5 G8"/>
              <a:gd name="G10" fmla="*/ 1490 1 2"/>
              <a:gd name="G11" fmla="+- G10 0 G4"/>
              <a:gd name="G12" fmla="+- G10 G4 0"/>
              <a:gd name="G13" fmla="+- G12 0 0"/>
              <a:gd name="G14" fmla="*/ 2191 1 2"/>
              <a:gd name="G15" fmla="+- G14 0 G9"/>
              <a:gd name="G16" fmla="+- G14 G9 0"/>
              <a:gd name="G17" fmla="+- G16 0 0"/>
              <a:gd name="G18" fmla="+- 2191 0 0"/>
              <a:gd name="G19" fmla="+- 1490 0 0"/>
              <a:gd name="G20" fmla="+- 180 0 0"/>
              <a:gd name="G21" fmla="+- 90 0 0"/>
              <a:gd name="G22" fmla="+- 270 0 0"/>
              <a:gd name="G23" fmla="+- 90 0 0"/>
              <a:gd name="G24" fmla="+- 0 0 0"/>
              <a:gd name="G25" fmla="+- 90 0 0"/>
              <a:gd name="G26" fmla="+- 90 0 0"/>
              <a:gd name="G27" fmla="+- 90 0 0"/>
            </a:gdLst>
            <a:ahLst/>
            <a:cxnLst>
              <a:cxn ang="0">
                <a:pos x="r" y="vc"/>
              </a:cxn>
              <a:cxn ang="5400000">
                <a:pos x="hc" y="b"/>
              </a:cxn>
              <a:cxn ang="10800000">
                <a:pos x="l" y="vc"/>
              </a:cxn>
              <a:cxn ang="16200000">
                <a:pos x="hc" y="t"/>
              </a:cxn>
            </a:cxnLst>
            <a:rect l="0" t="0" r="0" b="0"/>
            <a:pathLst>
              <a:path>
                <a:moveTo>
                  <a:pt x="0" y="1096"/>
                </a:moveTo>
                <a:lnTo>
                  <a:pt x="745" y="1096"/>
                </a:lnTo>
                <a:lnTo>
                  <a:pt x="180" y="90"/>
                </a:lnTo>
                <a:lnTo>
                  <a:pt x="745" y="1096"/>
                </a:lnTo>
                <a:lnTo>
                  <a:pt x="270" y="90"/>
                </a:lnTo>
                <a:close/>
              </a:path>
            </a:pathLst>
          </a:custGeom>
          <a:noFill/>
          <a:ln w="9525" cap="flat">
            <a:solidFill>
              <a:srgbClr val="6633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4" name="AutoShape 11"/>
          <p:cNvSpPr>
            <a:spLocks noChangeArrowheads="1"/>
          </p:cNvSpPr>
          <p:nvPr/>
        </p:nvSpPr>
        <p:spPr bwMode="auto">
          <a:xfrm>
            <a:off x="4537075" y="4176713"/>
            <a:ext cx="357188" cy="788987"/>
          </a:xfrm>
          <a:custGeom>
            <a:avLst/>
            <a:gdLst>
              <a:gd name="G0" fmla="*/ 991 1 2"/>
              <a:gd name="G1" fmla="*/ 1 48365 11520"/>
              <a:gd name="G2" fmla="*/ G1 13024 1"/>
              <a:gd name="G3" fmla="*/ G2 1 52096"/>
              <a:gd name="G4" fmla="cos G0 G3"/>
              <a:gd name="G5" fmla="*/ 2191 1 2"/>
              <a:gd name="G6" fmla="*/ 1 48365 11520"/>
              <a:gd name="G7" fmla="*/ G6 13024 1"/>
              <a:gd name="G8" fmla="*/ G7 1 52096"/>
              <a:gd name="G9" fmla="sin G5 G8"/>
              <a:gd name="G10" fmla="*/ 991 1 2"/>
              <a:gd name="G11" fmla="+- G10 0 G4"/>
              <a:gd name="G12" fmla="+- G10 G4 0"/>
              <a:gd name="G13" fmla="+- G12 0 0"/>
              <a:gd name="G14" fmla="*/ 2191 1 2"/>
              <a:gd name="G15" fmla="+- G14 0 G9"/>
              <a:gd name="G16" fmla="+- G14 G9 0"/>
              <a:gd name="G17" fmla="+- G16 0 0"/>
              <a:gd name="G18" fmla="+- 2191 0 0"/>
              <a:gd name="G19" fmla="+- 991 0 0"/>
              <a:gd name="G20" fmla="+- 180 0 0"/>
              <a:gd name="G21" fmla="+- 90 0 0"/>
              <a:gd name="G22" fmla="+- 270 0 0"/>
              <a:gd name="G23" fmla="+- 90 0 0"/>
              <a:gd name="G24" fmla="+- 0 0 0"/>
              <a:gd name="G25" fmla="+- 90 0 0"/>
              <a:gd name="G26" fmla="+- 90 0 0"/>
              <a:gd name="G27" fmla="+- 90 0 0"/>
            </a:gdLst>
            <a:ahLst/>
            <a:cxnLst>
              <a:cxn ang="0">
                <a:pos x="r" y="vc"/>
              </a:cxn>
              <a:cxn ang="5400000">
                <a:pos x="hc" y="b"/>
              </a:cxn>
              <a:cxn ang="10800000">
                <a:pos x="l" y="vc"/>
              </a:cxn>
              <a:cxn ang="16200000">
                <a:pos x="hc" y="t"/>
              </a:cxn>
            </a:cxnLst>
            <a:rect l="0" t="0" r="0" b="0"/>
            <a:pathLst>
              <a:path>
                <a:moveTo>
                  <a:pt x="0" y="1096"/>
                </a:moveTo>
                <a:lnTo>
                  <a:pt x="496" y="1096"/>
                </a:lnTo>
                <a:lnTo>
                  <a:pt x="180" y="90"/>
                </a:lnTo>
                <a:lnTo>
                  <a:pt x="496" y="1096"/>
                </a:lnTo>
                <a:lnTo>
                  <a:pt x="270" y="90"/>
                </a:lnTo>
                <a:close/>
              </a:path>
            </a:pathLst>
          </a:custGeom>
          <a:noFill/>
          <a:ln w="9525" cap="flat">
            <a:solidFill>
              <a:srgbClr val="6633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5" name="Line 12"/>
          <p:cNvSpPr>
            <a:spLocks noChangeShapeType="1"/>
          </p:cNvSpPr>
          <p:nvPr/>
        </p:nvSpPr>
        <p:spPr bwMode="auto">
          <a:xfrm flipH="1">
            <a:off x="4743808" y="4898465"/>
            <a:ext cx="4952" cy="329173"/>
          </a:xfrm>
          <a:prstGeom prst="line">
            <a:avLst/>
          </a:prstGeom>
          <a:noFill/>
          <a:ln w="9525" cap="flat">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6" name="Line 13"/>
          <p:cNvSpPr>
            <a:spLocks noChangeShapeType="1"/>
          </p:cNvSpPr>
          <p:nvPr/>
        </p:nvSpPr>
        <p:spPr bwMode="auto">
          <a:xfrm>
            <a:off x="0" y="0"/>
            <a:ext cx="1588" cy="1588"/>
          </a:xfrm>
          <a:prstGeom prst="line">
            <a:avLst/>
          </a:prstGeom>
          <a:noFill/>
          <a:ln w="9525" cap="flat">
            <a:solidFill>
              <a:srgbClr val="3465A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7" name="Line 14"/>
          <p:cNvSpPr>
            <a:spLocks noChangeShapeType="1"/>
          </p:cNvSpPr>
          <p:nvPr/>
        </p:nvSpPr>
        <p:spPr bwMode="auto">
          <a:xfrm>
            <a:off x="0" y="0"/>
            <a:ext cx="1588" cy="1588"/>
          </a:xfrm>
          <a:prstGeom prst="line">
            <a:avLst/>
          </a:prstGeom>
          <a:noFill/>
          <a:ln w="9525" cap="flat">
            <a:solidFill>
              <a:srgbClr val="3465A4"/>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8" name="Line 15"/>
          <p:cNvSpPr>
            <a:spLocks noChangeShapeType="1"/>
          </p:cNvSpPr>
          <p:nvPr/>
        </p:nvSpPr>
        <p:spPr bwMode="auto">
          <a:xfrm flipH="1" flipV="1">
            <a:off x="2663823" y="3886200"/>
            <a:ext cx="1573260" cy="615300"/>
          </a:xfrm>
          <a:prstGeom prst="line">
            <a:avLst/>
          </a:prstGeom>
          <a:noFill/>
          <a:ln w="9525" cap="flat">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19" name="Line 16"/>
          <p:cNvSpPr>
            <a:spLocks noChangeShapeType="1"/>
          </p:cNvSpPr>
          <p:nvPr/>
        </p:nvSpPr>
        <p:spPr bwMode="auto">
          <a:xfrm flipV="1">
            <a:off x="5413017" y="3886200"/>
            <a:ext cx="1354496" cy="615300"/>
          </a:xfrm>
          <a:prstGeom prst="line">
            <a:avLst/>
          </a:prstGeom>
          <a:noFill/>
          <a:ln w="9525" cap="flat">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TW" altLang="en-US"/>
          </a:p>
        </p:txBody>
      </p:sp>
      <p:sp>
        <p:nvSpPr>
          <p:cNvPr id="22" name="CustomShape 5"/>
          <p:cNvSpPr/>
          <p:nvPr/>
        </p:nvSpPr>
        <p:spPr>
          <a:xfrm>
            <a:off x="1787400" y="1785600"/>
            <a:ext cx="2961360" cy="2099160"/>
          </a:xfrm>
          <a:custGeom>
            <a:avLst/>
            <a:gdLst/>
            <a:ahLst/>
            <a:cxnLst/>
            <a:rect l="l" t="t" r="r" b="b"/>
            <a:pathLst>
              <a:path w="21600" h="21600">
                <a:moveTo>
                  <a:pt x="0" y="0"/>
                </a:moveTo>
                <a:lnTo>
                  <a:pt x="21600" y="0"/>
                </a:lnTo>
                <a:lnTo>
                  <a:pt x="21600" y="21600"/>
                </a:lnTo>
                <a:lnTo>
                  <a:pt x="0" y="21600"/>
                </a:lnTo>
                <a:lnTo>
                  <a:pt x="0" y="0"/>
                </a:lnTo>
                <a:close/>
              </a:path>
            </a:pathLst>
          </a:custGeom>
          <a:noFill/>
          <a:ln w="9360">
            <a:solidFill>
              <a:srgbClr val="000000"/>
            </a:solidFill>
            <a:miter/>
          </a:ln>
        </p:spPr>
        <p:style>
          <a:lnRef idx="0">
            <a:scrgbClr r="0" g="0" b="0"/>
          </a:lnRef>
          <a:fillRef idx="0">
            <a:scrgbClr r="0" g="0" b="0"/>
          </a:fillRef>
          <a:effectRef idx="0">
            <a:scrgbClr r="0" g="0" b="0"/>
          </a:effectRef>
          <a:fontRef idx="minor"/>
        </p:style>
        <p:txBody>
          <a:bodyPr lIns="90000" tIns="47160" rIns="90000" bIns="47160"/>
          <a:lstStyle/>
          <a:p>
            <a:pPr marL="1160280" indent="-1156680">
              <a:lnSpc>
                <a:spcPct val="100000"/>
              </a:lnSpc>
            </a:pPr>
            <a:r>
              <a:rPr lang="en-US" sz="1200" b="0" strike="noStrike" spc="-1" dirty="0">
                <a:solidFill>
                  <a:srgbClr val="006600"/>
                </a:solidFill>
                <a:uFill>
                  <a:solidFill>
                    <a:srgbClr val="FFFFFF"/>
                  </a:solidFill>
                </a:uFill>
                <a:latin typeface="標楷體"/>
                <a:ea typeface="標楷體"/>
              </a:rPr>
              <a:t>管制品歸成10大</a:t>
            </a:r>
            <a:r>
              <a:rPr lang="en-US" sz="1200" b="1" strike="noStrike" spc="-1" dirty="0">
                <a:solidFill>
                  <a:srgbClr val="FF0000"/>
                </a:solidFill>
                <a:uFill>
                  <a:solidFill>
                    <a:srgbClr val="FFFFFF"/>
                  </a:solidFill>
                </a:uFill>
                <a:latin typeface="標楷體"/>
                <a:ea typeface="標楷體"/>
              </a:rPr>
              <a:t>類別</a:t>
            </a:r>
            <a:r>
              <a:rPr lang="en-US" sz="1200" b="0" strike="noStrike" spc="-1" dirty="0">
                <a:solidFill>
                  <a:srgbClr val="CC3300"/>
                </a:solidFill>
                <a:uFill>
                  <a:solidFill>
                    <a:srgbClr val="FFFFFF"/>
                  </a:solidFill>
                </a:uFill>
                <a:latin typeface="標楷體"/>
                <a:ea typeface="標楷體"/>
              </a:rPr>
              <a:t>(</a:t>
            </a:r>
            <a:r>
              <a:rPr lang="en-US" sz="1200" b="0" strike="noStrike" spc="-1" dirty="0" err="1">
                <a:solidFill>
                  <a:srgbClr val="CC3300"/>
                </a:solidFill>
                <a:uFill>
                  <a:solidFill>
                    <a:srgbClr val="FFFFFF"/>
                  </a:solidFill>
                </a:uFill>
                <a:latin typeface="標楷體"/>
                <a:ea typeface="標楷體"/>
              </a:rPr>
              <a:t>技術類別</a:t>
            </a:r>
            <a:r>
              <a:rPr lang="en-US" sz="1200" b="0" strike="noStrike" spc="-1" dirty="0">
                <a:solidFill>
                  <a:srgbClr val="CC3300"/>
                </a:solidFill>
                <a:uFill>
                  <a:solidFill>
                    <a:srgbClr val="FFFFFF"/>
                  </a:solidFill>
                </a:uFill>
                <a:latin typeface="標楷體"/>
                <a:ea typeface="標楷體"/>
              </a:rPr>
              <a:t>)</a:t>
            </a:r>
            <a:endParaRPr lang="en-US" sz="1200" b="0" strike="noStrike" spc="-1" dirty="0">
              <a:solidFill>
                <a:srgbClr val="000000"/>
              </a:solidFill>
              <a:uFill>
                <a:solidFill>
                  <a:srgbClr val="FFFFFF"/>
                </a:solidFill>
              </a:uFill>
              <a:latin typeface="Arial"/>
            </a:endParaRPr>
          </a:p>
          <a:p>
            <a:pPr marL="1160280" indent="-1156680">
              <a:lnSpc>
                <a:spcPct val="100000"/>
              </a:lnSpc>
            </a:pPr>
            <a:r>
              <a:rPr lang="en-US" sz="1200" b="0" strike="noStrike" spc="-1" dirty="0">
                <a:solidFill>
                  <a:srgbClr val="800000"/>
                </a:solidFill>
                <a:uFill>
                  <a:solidFill>
                    <a:srgbClr val="FFFFFF"/>
                  </a:solidFill>
                </a:uFill>
                <a:latin typeface="標楷體"/>
                <a:ea typeface="標楷體"/>
              </a:rPr>
              <a:t>第 0 </a:t>
            </a:r>
            <a:r>
              <a:rPr lang="en-US" sz="1200" b="0" strike="noStrike" spc="-1" dirty="0" err="1">
                <a:solidFill>
                  <a:srgbClr val="800000"/>
                </a:solidFill>
                <a:uFill>
                  <a:solidFill>
                    <a:srgbClr val="FFFFFF"/>
                  </a:solidFill>
                </a:uFill>
                <a:latin typeface="標楷體"/>
                <a:ea typeface="標楷體"/>
              </a:rPr>
              <a:t>類</a:t>
            </a:r>
            <a:r>
              <a:rPr lang="en-US" sz="1200" b="0" strike="noStrike" spc="-1" dirty="0" err="1">
                <a:solidFill>
                  <a:srgbClr val="000066"/>
                </a:solidFill>
                <a:uFill>
                  <a:solidFill>
                    <a:srgbClr val="FFFFFF"/>
                  </a:solidFill>
                </a:uFill>
                <a:latin typeface="標楷體"/>
                <a:ea typeface="標楷體"/>
              </a:rPr>
              <a:t>－核能物質、設施與設備</a:t>
            </a:r>
            <a:endParaRPr lang="en-US" sz="1200" b="0" strike="noStrike" spc="-1" dirty="0">
              <a:solidFill>
                <a:srgbClr val="000000"/>
              </a:solidFill>
              <a:uFill>
                <a:solidFill>
                  <a:srgbClr val="FFFFFF"/>
                </a:solidFill>
              </a:uFill>
              <a:latin typeface="Arial"/>
            </a:endParaRPr>
          </a:p>
          <a:p>
            <a:pPr marL="1160280" indent="-1156680">
              <a:lnSpc>
                <a:spcPct val="100000"/>
              </a:lnSpc>
            </a:pPr>
            <a:r>
              <a:rPr lang="en-US" sz="1200" b="0" strike="noStrike" spc="-1" dirty="0">
                <a:solidFill>
                  <a:srgbClr val="800000"/>
                </a:solidFill>
                <a:uFill>
                  <a:solidFill>
                    <a:srgbClr val="FFFFFF"/>
                  </a:solidFill>
                </a:uFill>
                <a:latin typeface="標楷體"/>
                <a:ea typeface="標楷體"/>
              </a:rPr>
              <a:t>第 1 </a:t>
            </a:r>
            <a:r>
              <a:rPr lang="en-US" sz="1200" b="0" strike="noStrike" spc="-1" dirty="0" err="1">
                <a:solidFill>
                  <a:srgbClr val="800000"/>
                </a:solidFill>
                <a:uFill>
                  <a:solidFill>
                    <a:srgbClr val="FFFFFF"/>
                  </a:solidFill>
                </a:uFill>
                <a:latin typeface="標楷體"/>
                <a:ea typeface="標楷體"/>
              </a:rPr>
              <a:t>類</a:t>
            </a:r>
            <a:r>
              <a:rPr lang="en-US" sz="1200" b="0" strike="noStrike" spc="-1" dirty="0" err="1">
                <a:solidFill>
                  <a:srgbClr val="000066"/>
                </a:solidFill>
                <a:uFill>
                  <a:solidFill>
                    <a:srgbClr val="FFFFFF"/>
                  </a:solidFill>
                </a:uFill>
                <a:latin typeface="標楷體"/>
                <a:ea typeface="標楷體"/>
              </a:rPr>
              <a:t>－材料、化學品、微生物及毒素</a:t>
            </a:r>
            <a:endParaRPr lang="en-US" sz="1200" b="0" strike="noStrike" spc="-1" dirty="0">
              <a:solidFill>
                <a:srgbClr val="000000"/>
              </a:solidFill>
              <a:uFill>
                <a:solidFill>
                  <a:srgbClr val="FFFFFF"/>
                </a:solidFill>
              </a:uFill>
              <a:latin typeface="Arial"/>
            </a:endParaRPr>
          </a:p>
          <a:p>
            <a:pPr marL="1160280" indent="-1156680">
              <a:lnSpc>
                <a:spcPct val="100000"/>
              </a:lnSpc>
            </a:pPr>
            <a:r>
              <a:rPr lang="en-US" sz="1200" b="0" strike="noStrike" spc="-1" dirty="0">
                <a:solidFill>
                  <a:srgbClr val="800000"/>
                </a:solidFill>
                <a:uFill>
                  <a:solidFill>
                    <a:srgbClr val="FFFFFF"/>
                  </a:solidFill>
                </a:uFill>
                <a:latin typeface="標楷體"/>
                <a:ea typeface="標楷體"/>
              </a:rPr>
              <a:t>第 2 </a:t>
            </a:r>
            <a:r>
              <a:rPr lang="en-US" sz="1200" b="0" strike="noStrike" spc="-1" dirty="0" err="1">
                <a:solidFill>
                  <a:srgbClr val="800000"/>
                </a:solidFill>
                <a:uFill>
                  <a:solidFill>
                    <a:srgbClr val="FFFFFF"/>
                  </a:solidFill>
                </a:uFill>
                <a:latin typeface="標楷體"/>
                <a:ea typeface="標楷體"/>
              </a:rPr>
              <a:t>類</a:t>
            </a:r>
            <a:r>
              <a:rPr lang="en-US" sz="1200" b="0" strike="noStrike" spc="-1" dirty="0" err="1">
                <a:solidFill>
                  <a:srgbClr val="000066"/>
                </a:solidFill>
                <a:uFill>
                  <a:solidFill>
                    <a:srgbClr val="FFFFFF"/>
                  </a:solidFill>
                </a:uFill>
                <a:latin typeface="標楷體"/>
                <a:ea typeface="標楷體"/>
              </a:rPr>
              <a:t>－材料加工程序</a:t>
            </a:r>
            <a:endParaRPr lang="en-US" sz="1200" b="0" strike="noStrike" spc="-1" dirty="0">
              <a:solidFill>
                <a:srgbClr val="000000"/>
              </a:solidFill>
              <a:uFill>
                <a:solidFill>
                  <a:srgbClr val="FFFFFF"/>
                </a:solidFill>
              </a:uFill>
              <a:latin typeface="Arial"/>
            </a:endParaRPr>
          </a:p>
          <a:p>
            <a:pPr marL="1160280" indent="-1156680">
              <a:lnSpc>
                <a:spcPct val="100000"/>
              </a:lnSpc>
            </a:pPr>
            <a:r>
              <a:rPr lang="en-US" sz="1200" b="0" strike="noStrike" spc="-1" dirty="0">
                <a:solidFill>
                  <a:srgbClr val="800000"/>
                </a:solidFill>
                <a:uFill>
                  <a:solidFill>
                    <a:srgbClr val="FFFFFF"/>
                  </a:solidFill>
                </a:uFill>
                <a:latin typeface="標楷體"/>
                <a:ea typeface="標楷體"/>
              </a:rPr>
              <a:t>第 3 </a:t>
            </a:r>
            <a:r>
              <a:rPr lang="en-US" sz="1200" b="0" strike="noStrike" spc="-1" dirty="0" err="1">
                <a:solidFill>
                  <a:srgbClr val="800000"/>
                </a:solidFill>
                <a:uFill>
                  <a:solidFill>
                    <a:srgbClr val="FFFFFF"/>
                  </a:solidFill>
                </a:uFill>
                <a:latin typeface="標楷體"/>
                <a:ea typeface="標楷體"/>
              </a:rPr>
              <a:t>類</a:t>
            </a:r>
            <a:r>
              <a:rPr lang="en-US" sz="1200" b="0" strike="noStrike" spc="-1" dirty="0" err="1">
                <a:solidFill>
                  <a:srgbClr val="000066"/>
                </a:solidFill>
                <a:uFill>
                  <a:solidFill>
                    <a:srgbClr val="FFFFFF"/>
                  </a:solidFill>
                </a:uFill>
                <a:latin typeface="標楷體"/>
                <a:ea typeface="標楷體"/>
              </a:rPr>
              <a:t>－電子</a:t>
            </a:r>
            <a:endParaRPr lang="en-US" sz="1200" b="0" strike="noStrike" spc="-1" dirty="0">
              <a:solidFill>
                <a:srgbClr val="000000"/>
              </a:solidFill>
              <a:uFill>
                <a:solidFill>
                  <a:srgbClr val="FFFFFF"/>
                </a:solidFill>
              </a:uFill>
              <a:latin typeface="Arial"/>
            </a:endParaRPr>
          </a:p>
          <a:p>
            <a:pPr marL="1160280" indent="-1156680">
              <a:lnSpc>
                <a:spcPct val="100000"/>
              </a:lnSpc>
            </a:pPr>
            <a:r>
              <a:rPr lang="en-US" sz="1200" b="0" strike="noStrike" spc="-1" dirty="0">
                <a:solidFill>
                  <a:srgbClr val="800000"/>
                </a:solidFill>
                <a:uFill>
                  <a:solidFill>
                    <a:srgbClr val="FFFFFF"/>
                  </a:solidFill>
                </a:uFill>
                <a:latin typeface="標楷體"/>
                <a:ea typeface="標楷體"/>
              </a:rPr>
              <a:t>第 4 </a:t>
            </a:r>
            <a:r>
              <a:rPr lang="en-US" sz="1200" b="0" strike="noStrike" spc="-1" dirty="0" err="1">
                <a:solidFill>
                  <a:srgbClr val="800000"/>
                </a:solidFill>
                <a:uFill>
                  <a:solidFill>
                    <a:srgbClr val="FFFFFF"/>
                  </a:solidFill>
                </a:uFill>
                <a:latin typeface="標楷體"/>
                <a:ea typeface="標楷體"/>
              </a:rPr>
              <a:t>類</a:t>
            </a:r>
            <a:r>
              <a:rPr lang="en-US" sz="1200" b="0" strike="noStrike" spc="-1" dirty="0" err="1">
                <a:solidFill>
                  <a:srgbClr val="000066"/>
                </a:solidFill>
                <a:uFill>
                  <a:solidFill>
                    <a:srgbClr val="FFFFFF"/>
                  </a:solidFill>
                </a:uFill>
                <a:latin typeface="標楷體"/>
                <a:ea typeface="標楷體"/>
              </a:rPr>
              <a:t>－電腦</a:t>
            </a:r>
            <a:endParaRPr lang="en-US" sz="1200" b="0" strike="noStrike" spc="-1" dirty="0">
              <a:solidFill>
                <a:srgbClr val="000000"/>
              </a:solidFill>
              <a:uFill>
                <a:solidFill>
                  <a:srgbClr val="FFFFFF"/>
                </a:solidFill>
              </a:uFill>
              <a:latin typeface="Arial"/>
            </a:endParaRPr>
          </a:p>
          <a:p>
            <a:pPr marL="1160280" indent="-1156680">
              <a:lnSpc>
                <a:spcPct val="100000"/>
              </a:lnSpc>
            </a:pPr>
            <a:r>
              <a:rPr lang="en-US" sz="1200" b="0" strike="noStrike" spc="-1" dirty="0">
                <a:solidFill>
                  <a:srgbClr val="800000"/>
                </a:solidFill>
                <a:uFill>
                  <a:solidFill>
                    <a:srgbClr val="FFFFFF"/>
                  </a:solidFill>
                </a:uFill>
                <a:latin typeface="標楷體"/>
                <a:ea typeface="標楷體"/>
              </a:rPr>
              <a:t>第 5 </a:t>
            </a:r>
            <a:r>
              <a:rPr lang="en-US" sz="1200" b="0" strike="noStrike" spc="-1" dirty="0" err="1">
                <a:solidFill>
                  <a:srgbClr val="800000"/>
                </a:solidFill>
                <a:uFill>
                  <a:solidFill>
                    <a:srgbClr val="FFFFFF"/>
                  </a:solidFill>
                </a:uFill>
                <a:latin typeface="標楷體"/>
                <a:ea typeface="標楷體"/>
              </a:rPr>
              <a:t>類</a:t>
            </a:r>
            <a:r>
              <a:rPr lang="en-US" sz="1200" b="0" strike="noStrike" spc="-1" dirty="0" err="1">
                <a:solidFill>
                  <a:srgbClr val="000066"/>
                </a:solidFill>
                <a:uFill>
                  <a:solidFill>
                    <a:srgbClr val="FFFFFF"/>
                  </a:solidFill>
                </a:uFill>
                <a:latin typeface="標楷體"/>
                <a:ea typeface="標楷體"/>
              </a:rPr>
              <a:t>－電信及資訊安全</a:t>
            </a:r>
            <a:endParaRPr lang="en-US" sz="1200" b="0" strike="noStrike" spc="-1" dirty="0">
              <a:solidFill>
                <a:srgbClr val="000000"/>
              </a:solidFill>
              <a:uFill>
                <a:solidFill>
                  <a:srgbClr val="FFFFFF"/>
                </a:solidFill>
              </a:uFill>
              <a:latin typeface="Arial"/>
            </a:endParaRPr>
          </a:p>
          <a:p>
            <a:pPr marL="1160280" indent="-1156680">
              <a:lnSpc>
                <a:spcPct val="100000"/>
              </a:lnSpc>
            </a:pPr>
            <a:r>
              <a:rPr lang="en-US" sz="1200" b="0" strike="noStrike" spc="-1" dirty="0">
                <a:solidFill>
                  <a:srgbClr val="800000"/>
                </a:solidFill>
                <a:uFill>
                  <a:solidFill>
                    <a:srgbClr val="FFFFFF"/>
                  </a:solidFill>
                </a:uFill>
                <a:latin typeface="標楷體"/>
                <a:ea typeface="標楷體"/>
              </a:rPr>
              <a:t>第 6 </a:t>
            </a:r>
            <a:r>
              <a:rPr lang="en-US" sz="1200" b="0" strike="noStrike" spc="-1" dirty="0" err="1">
                <a:solidFill>
                  <a:srgbClr val="800000"/>
                </a:solidFill>
                <a:uFill>
                  <a:solidFill>
                    <a:srgbClr val="FFFFFF"/>
                  </a:solidFill>
                </a:uFill>
                <a:latin typeface="標楷體"/>
                <a:ea typeface="標楷體"/>
              </a:rPr>
              <a:t>類</a:t>
            </a:r>
            <a:r>
              <a:rPr lang="en-US" sz="1200" b="0" strike="noStrike" spc="-1" dirty="0" err="1">
                <a:solidFill>
                  <a:srgbClr val="000066"/>
                </a:solidFill>
                <a:uFill>
                  <a:solidFill>
                    <a:srgbClr val="FFFFFF"/>
                  </a:solidFill>
                </a:uFill>
                <a:latin typeface="標楷體"/>
                <a:ea typeface="標楷體"/>
              </a:rPr>
              <a:t>－感應器及雷射</a:t>
            </a:r>
            <a:endParaRPr lang="en-US" sz="1200" b="0" strike="noStrike" spc="-1" dirty="0">
              <a:solidFill>
                <a:srgbClr val="000000"/>
              </a:solidFill>
              <a:uFill>
                <a:solidFill>
                  <a:srgbClr val="FFFFFF"/>
                </a:solidFill>
              </a:uFill>
              <a:latin typeface="Arial"/>
            </a:endParaRPr>
          </a:p>
          <a:p>
            <a:pPr marL="1160280" indent="-1156680">
              <a:lnSpc>
                <a:spcPct val="100000"/>
              </a:lnSpc>
            </a:pPr>
            <a:r>
              <a:rPr lang="en-US" sz="1200" b="0" strike="noStrike" spc="-1" dirty="0">
                <a:solidFill>
                  <a:srgbClr val="800000"/>
                </a:solidFill>
                <a:uFill>
                  <a:solidFill>
                    <a:srgbClr val="FFFFFF"/>
                  </a:solidFill>
                </a:uFill>
                <a:latin typeface="標楷體"/>
                <a:ea typeface="標楷體"/>
              </a:rPr>
              <a:t>第 7 </a:t>
            </a:r>
            <a:r>
              <a:rPr lang="en-US" sz="1200" b="0" strike="noStrike" spc="-1" dirty="0" err="1">
                <a:solidFill>
                  <a:srgbClr val="800000"/>
                </a:solidFill>
                <a:uFill>
                  <a:solidFill>
                    <a:srgbClr val="FFFFFF"/>
                  </a:solidFill>
                </a:uFill>
                <a:latin typeface="標楷體"/>
                <a:ea typeface="標楷體"/>
              </a:rPr>
              <a:t>類</a:t>
            </a:r>
            <a:r>
              <a:rPr lang="en-US" sz="1200" b="0" strike="noStrike" spc="-1" dirty="0" err="1">
                <a:solidFill>
                  <a:srgbClr val="000066"/>
                </a:solidFill>
                <a:uFill>
                  <a:solidFill>
                    <a:srgbClr val="FFFFFF"/>
                  </a:solidFill>
                </a:uFill>
                <a:latin typeface="標楷體"/>
                <a:ea typeface="標楷體"/>
              </a:rPr>
              <a:t>－導航及航空電子</a:t>
            </a:r>
            <a:endParaRPr lang="en-US" sz="1200" b="0" strike="noStrike" spc="-1" dirty="0">
              <a:solidFill>
                <a:srgbClr val="000000"/>
              </a:solidFill>
              <a:uFill>
                <a:solidFill>
                  <a:srgbClr val="FFFFFF"/>
                </a:solidFill>
              </a:uFill>
              <a:latin typeface="Arial"/>
            </a:endParaRPr>
          </a:p>
          <a:p>
            <a:pPr marL="1160280" indent="-1156680">
              <a:lnSpc>
                <a:spcPct val="100000"/>
              </a:lnSpc>
            </a:pPr>
            <a:r>
              <a:rPr lang="en-US" sz="1200" b="0" strike="noStrike" spc="-1" dirty="0">
                <a:solidFill>
                  <a:srgbClr val="800000"/>
                </a:solidFill>
                <a:uFill>
                  <a:solidFill>
                    <a:srgbClr val="FFFFFF"/>
                  </a:solidFill>
                </a:uFill>
                <a:latin typeface="標楷體"/>
                <a:ea typeface="標楷體"/>
              </a:rPr>
              <a:t>第 8 </a:t>
            </a:r>
            <a:r>
              <a:rPr lang="en-US" sz="1200" b="0" strike="noStrike" spc="-1" dirty="0" err="1">
                <a:solidFill>
                  <a:srgbClr val="800000"/>
                </a:solidFill>
                <a:uFill>
                  <a:solidFill>
                    <a:srgbClr val="FFFFFF"/>
                  </a:solidFill>
                </a:uFill>
                <a:latin typeface="標楷體"/>
                <a:ea typeface="標楷體"/>
              </a:rPr>
              <a:t>類</a:t>
            </a:r>
            <a:r>
              <a:rPr lang="en-US" sz="1200" b="0" strike="noStrike" spc="-1" dirty="0" err="1">
                <a:solidFill>
                  <a:srgbClr val="000066"/>
                </a:solidFill>
                <a:uFill>
                  <a:solidFill>
                    <a:srgbClr val="FFFFFF"/>
                  </a:solidFill>
                </a:uFill>
                <a:latin typeface="標楷體"/>
                <a:ea typeface="標楷體"/>
              </a:rPr>
              <a:t>－海事</a:t>
            </a:r>
            <a:endParaRPr lang="en-US" sz="1200" b="0" strike="noStrike" spc="-1" dirty="0">
              <a:solidFill>
                <a:srgbClr val="000000"/>
              </a:solidFill>
              <a:uFill>
                <a:solidFill>
                  <a:srgbClr val="FFFFFF"/>
                </a:solidFill>
              </a:uFill>
              <a:latin typeface="Arial"/>
            </a:endParaRPr>
          </a:p>
          <a:p>
            <a:pPr marL="1160280" indent="-1156680">
              <a:lnSpc>
                <a:spcPct val="100000"/>
              </a:lnSpc>
            </a:pPr>
            <a:r>
              <a:rPr lang="en-US" sz="1200" b="0" strike="noStrike" spc="-1" dirty="0">
                <a:solidFill>
                  <a:srgbClr val="800000"/>
                </a:solidFill>
                <a:uFill>
                  <a:solidFill>
                    <a:srgbClr val="FFFFFF"/>
                  </a:solidFill>
                </a:uFill>
                <a:latin typeface="標楷體"/>
                <a:ea typeface="標楷體"/>
              </a:rPr>
              <a:t>第 9 </a:t>
            </a:r>
            <a:r>
              <a:rPr lang="en-US" sz="1200" b="0" strike="noStrike" spc="-1" dirty="0" err="1">
                <a:solidFill>
                  <a:srgbClr val="800000"/>
                </a:solidFill>
                <a:uFill>
                  <a:solidFill>
                    <a:srgbClr val="FFFFFF"/>
                  </a:solidFill>
                </a:uFill>
                <a:latin typeface="標楷體"/>
                <a:ea typeface="標楷體"/>
              </a:rPr>
              <a:t>類</a:t>
            </a:r>
            <a:r>
              <a:rPr lang="en-US" sz="1200" b="0" strike="noStrike" spc="-1" dirty="0" err="1">
                <a:solidFill>
                  <a:srgbClr val="000066"/>
                </a:solidFill>
                <a:uFill>
                  <a:solidFill>
                    <a:srgbClr val="FFFFFF"/>
                  </a:solidFill>
                </a:uFill>
                <a:latin typeface="標楷體"/>
                <a:ea typeface="標楷體"/>
              </a:rPr>
              <a:t>－航太與推進系統</a:t>
            </a:r>
            <a:endParaRPr lang="en-US" sz="1200" b="0" strike="noStrike" spc="-1" dirty="0">
              <a:solidFill>
                <a:srgbClr val="000000"/>
              </a:solidFill>
              <a:uFill>
                <a:solidFill>
                  <a:srgbClr val="FFFFFF"/>
                </a:solidFill>
              </a:uFill>
              <a:latin typeface="Arial"/>
            </a:endParaRPr>
          </a:p>
        </p:txBody>
      </p:sp>
      <p:sp>
        <p:nvSpPr>
          <p:cNvPr id="23" name="CustomShape 7"/>
          <p:cNvSpPr/>
          <p:nvPr/>
        </p:nvSpPr>
        <p:spPr>
          <a:xfrm>
            <a:off x="3938760" y="5226840"/>
            <a:ext cx="1998000" cy="1429920"/>
          </a:xfrm>
          <a:custGeom>
            <a:avLst/>
            <a:gdLst/>
            <a:ahLst/>
            <a:cxnLst/>
            <a:rect l="l" t="t" r="r" b="b"/>
            <a:pathLst>
              <a:path w="21600" h="21600">
                <a:moveTo>
                  <a:pt x="0" y="0"/>
                </a:moveTo>
                <a:lnTo>
                  <a:pt x="21600" y="0"/>
                </a:lnTo>
                <a:lnTo>
                  <a:pt x="21600" y="21600"/>
                </a:lnTo>
                <a:lnTo>
                  <a:pt x="0" y="21600"/>
                </a:lnTo>
                <a:lnTo>
                  <a:pt x="0" y="0"/>
                </a:lnTo>
                <a:close/>
              </a:path>
            </a:pathLst>
          </a:custGeom>
          <a:noFill/>
          <a:ln w="9360">
            <a:solidFill>
              <a:srgbClr val="000000"/>
            </a:solidFill>
            <a:miter/>
          </a:ln>
        </p:spPr>
        <p:style>
          <a:lnRef idx="0">
            <a:scrgbClr r="0" g="0" b="0"/>
          </a:lnRef>
          <a:fillRef idx="0">
            <a:scrgbClr r="0" g="0" b="0"/>
          </a:fillRef>
          <a:effectRef idx="0">
            <a:scrgbClr r="0" g="0" b="0"/>
          </a:effectRef>
          <a:fontRef idx="minor"/>
        </p:style>
        <p:txBody>
          <a:bodyPr lIns="90000" tIns="47160" rIns="90000" bIns="47160"/>
          <a:lstStyle/>
          <a:p>
            <a:r>
              <a:rPr lang="en-US" sz="1200" b="0" strike="noStrike" spc="-1" dirty="0" err="1">
                <a:solidFill>
                  <a:srgbClr val="006600"/>
                </a:solidFill>
                <a:uFill>
                  <a:solidFill>
                    <a:srgbClr val="FFFFFF"/>
                  </a:solidFill>
                </a:uFill>
                <a:latin typeface="標楷體"/>
                <a:ea typeface="標楷體"/>
              </a:rPr>
              <a:t>依據管制品之</a:t>
            </a:r>
            <a:r>
              <a:rPr lang="en-US" sz="1200" b="1" strike="noStrike" spc="-1" dirty="0" err="1">
                <a:solidFill>
                  <a:srgbClr val="FF0000"/>
                </a:solidFill>
                <a:uFill>
                  <a:solidFill>
                    <a:srgbClr val="FFFFFF"/>
                  </a:solidFill>
                </a:uFill>
                <a:latin typeface="標楷體"/>
                <a:ea typeface="標楷體"/>
              </a:rPr>
              <a:t>性質與功能</a:t>
            </a:r>
            <a:endParaRPr lang="en-US" sz="1200" b="0" strike="noStrike" spc="-1" dirty="0">
              <a:solidFill>
                <a:srgbClr val="FF0000"/>
              </a:solidFill>
              <a:uFill>
                <a:solidFill>
                  <a:srgbClr val="FFFFFF"/>
                </a:solidFill>
              </a:uFill>
              <a:latin typeface="Arial"/>
            </a:endParaRPr>
          </a:p>
          <a:p>
            <a:pPr>
              <a:lnSpc>
                <a:spcPct val="100000"/>
              </a:lnSpc>
            </a:pPr>
            <a:r>
              <a:rPr lang="en-US" sz="1200" b="0" strike="noStrike" spc="-1" dirty="0">
                <a:solidFill>
                  <a:srgbClr val="006600"/>
                </a:solidFill>
                <a:uFill>
                  <a:solidFill>
                    <a:srgbClr val="FFFFFF"/>
                  </a:solidFill>
                </a:uFill>
                <a:latin typeface="標楷體"/>
                <a:ea typeface="標楷體"/>
              </a:rPr>
              <a:t>將每1類別細分為5小類</a:t>
            </a:r>
            <a:endParaRPr lang="en-US" sz="1200" b="0" strike="noStrike" spc="-1" dirty="0">
              <a:solidFill>
                <a:srgbClr val="000000"/>
              </a:solidFill>
              <a:uFill>
                <a:solidFill>
                  <a:srgbClr val="FFFFFF"/>
                </a:solidFill>
              </a:uFill>
              <a:latin typeface="Arial"/>
            </a:endParaRPr>
          </a:p>
          <a:p>
            <a:pPr>
              <a:lnSpc>
                <a:spcPct val="100000"/>
              </a:lnSpc>
            </a:pPr>
            <a:r>
              <a:rPr lang="en-US" sz="1200" b="1" strike="noStrike" spc="-1" dirty="0">
                <a:solidFill>
                  <a:srgbClr val="000066"/>
                </a:solidFill>
                <a:uFill>
                  <a:solidFill>
                    <a:srgbClr val="FFFFFF"/>
                  </a:solidFill>
                </a:uFill>
                <a:latin typeface="標楷體"/>
                <a:ea typeface="標楷體"/>
              </a:rPr>
              <a:t>A </a:t>
            </a:r>
            <a:r>
              <a:rPr lang="en-US" sz="1200" b="1" strike="noStrike" spc="-1" dirty="0" err="1">
                <a:solidFill>
                  <a:srgbClr val="000066"/>
                </a:solidFill>
                <a:uFill>
                  <a:solidFill>
                    <a:srgbClr val="FFFFFF"/>
                  </a:solidFill>
                </a:uFill>
                <a:latin typeface="標楷體"/>
                <a:ea typeface="標楷體"/>
              </a:rPr>
              <a:t>系統、設備及零件</a:t>
            </a:r>
            <a:endParaRPr lang="en-US" sz="1200" b="0" strike="noStrike" spc="-1" dirty="0">
              <a:solidFill>
                <a:srgbClr val="000000"/>
              </a:solidFill>
              <a:uFill>
                <a:solidFill>
                  <a:srgbClr val="FFFFFF"/>
                </a:solidFill>
              </a:uFill>
              <a:latin typeface="Arial"/>
            </a:endParaRPr>
          </a:p>
          <a:p>
            <a:pPr>
              <a:lnSpc>
                <a:spcPct val="100000"/>
              </a:lnSpc>
            </a:pPr>
            <a:r>
              <a:rPr lang="en-US" sz="1200" b="1" strike="noStrike" spc="-1" dirty="0">
                <a:solidFill>
                  <a:srgbClr val="000066"/>
                </a:solidFill>
                <a:uFill>
                  <a:solidFill>
                    <a:srgbClr val="FFFFFF"/>
                  </a:solidFill>
                </a:uFill>
                <a:latin typeface="標楷體"/>
                <a:ea typeface="標楷體"/>
              </a:rPr>
              <a:t>B </a:t>
            </a:r>
            <a:r>
              <a:rPr lang="en-US" sz="1200" b="1" strike="noStrike" spc="-1" dirty="0" err="1">
                <a:solidFill>
                  <a:srgbClr val="000066"/>
                </a:solidFill>
                <a:uFill>
                  <a:solidFill>
                    <a:srgbClr val="FFFFFF"/>
                  </a:solidFill>
                </a:uFill>
                <a:latin typeface="標楷體"/>
                <a:ea typeface="標楷體"/>
              </a:rPr>
              <a:t>測試、檢驗及生產設備</a:t>
            </a:r>
            <a:endParaRPr lang="en-US" sz="1200" b="0" strike="noStrike" spc="-1" dirty="0">
              <a:solidFill>
                <a:srgbClr val="000000"/>
              </a:solidFill>
              <a:uFill>
                <a:solidFill>
                  <a:srgbClr val="FFFFFF"/>
                </a:solidFill>
              </a:uFill>
              <a:latin typeface="Arial"/>
            </a:endParaRPr>
          </a:p>
          <a:p>
            <a:pPr>
              <a:lnSpc>
                <a:spcPct val="100000"/>
              </a:lnSpc>
            </a:pPr>
            <a:r>
              <a:rPr lang="en-US" sz="1200" b="1" strike="noStrike" spc="-1" dirty="0">
                <a:solidFill>
                  <a:srgbClr val="000066"/>
                </a:solidFill>
                <a:uFill>
                  <a:solidFill>
                    <a:srgbClr val="FFFFFF"/>
                  </a:solidFill>
                </a:uFill>
                <a:latin typeface="標楷體"/>
                <a:ea typeface="標楷體"/>
              </a:rPr>
              <a:t>C </a:t>
            </a:r>
            <a:r>
              <a:rPr lang="en-US" sz="1200" b="1" strike="noStrike" spc="-1" dirty="0" err="1">
                <a:solidFill>
                  <a:srgbClr val="000066"/>
                </a:solidFill>
                <a:uFill>
                  <a:solidFill>
                    <a:srgbClr val="FFFFFF"/>
                  </a:solidFill>
                </a:uFill>
                <a:latin typeface="標楷體"/>
                <a:ea typeface="標楷體"/>
              </a:rPr>
              <a:t>材料</a:t>
            </a:r>
            <a:endParaRPr lang="en-US" sz="1200" b="0" strike="noStrike" spc="-1" dirty="0">
              <a:solidFill>
                <a:srgbClr val="000000"/>
              </a:solidFill>
              <a:uFill>
                <a:solidFill>
                  <a:srgbClr val="FFFFFF"/>
                </a:solidFill>
              </a:uFill>
              <a:latin typeface="Arial"/>
            </a:endParaRPr>
          </a:p>
          <a:p>
            <a:pPr>
              <a:lnSpc>
                <a:spcPct val="100000"/>
              </a:lnSpc>
            </a:pPr>
            <a:r>
              <a:rPr lang="en-US" sz="1200" b="1" strike="noStrike" spc="-1" dirty="0">
                <a:solidFill>
                  <a:srgbClr val="000066"/>
                </a:solidFill>
                <a:uFill>
                  <a:solidFill>
                    <a:srgbClr val="FFFFFF"/>
                  </a:solidFill>
                </a:uFill>
                <a:latin typeface="標楷體"/>
                <a:ea typeface="標楷體"/>
              </a:rPr>
              <a:t>D </a:t>
            </a:r>
            <a:r>
              <a:rPr lang="en-US" sz="1200" b="1" strike="noStrike" spc="-1" dirty="0" err="1">
                <a:solidFill>
                  <a:srgbClr val="000066"/>
                </a:solidFill>
                <a:uFill>
                  <a:solidFill>
                    <a:srgbClr val="FFFFFF"/>
                  </a:solidFill>
                </a:uFill>
                <a:latin typeface="標楷體"/>
                <a:ea typeface="標楷體"/>
              </a:rPr>
              <a:t>軟體</a:t>
            </a:r>
            <a:endParaRPr lang="en-US" sz="1200" b="0" strike="noStrike" spc="-1" dirty="0">
              <a:solidFill>
                <a:srgbClr val="000000"/>
              </a:solidFill>
              <a:uFill>
                <a:solidFill>
                  <a:srgbClr val="FFFFFF"/>
                </a:solidFill>
              </a:uFill>
              <a:latin typeface="Arial"/>
            </a:endParaRPr>
          </a:p>
          <a:p>
            <a:pPr>
              <a:lnSpc>
                <a:spcPct val="100000"/>
              </a:lnSpc>
            </a:pPr>
            <a:r>
              <a:rPr lang="en-US" sz="1200" b="1" strike="noStrike" spc="-1" dirty="0">
                <a:solidFill>
                  <a:srgbClr val="000066"/>
                </a:solidFill>
                <a:uFill>
                  <a:solidFill>
                    <a:srgbClr val="FFFFFF"/>
                  </a:solidFill>
                </a:uFill>
                <a:latin typeface="標楷體"/>
                <a:ea typeface="標楷體"/>
              </a:rPr>
              <a:t>E </a:t>
            </a:r>
            <a:r>
              <a:rPr lang="en-US" sz="1200" b="1" strike="noStrike" spc="-1" dirty="0" err="1">
                <a:solidFill>
                  <a:srgbClr val="000066"/>
                </a:solidFill>
                <a:uFill>
                  <a:solidFill>
                    <a:srgbClr val="FFFFFF"/>
                  </a:solidFill>
                </a:uFill>
                <a:latin typeface="標楷體"/>
                <a:ea typeface="標楷體"/>
              </a:rPr>
              <a:t>技術</a:t>
            </a:r>
            <a:r>
              <a:rPr lang="en-US" sz="1200" b="0" strike="noStrike" spc="-1" dirty="0">
                <a:solidFill>
                  <a:srgbClr val="000000"/>
                </a:solidFill>
                <a:uFill>
                  <a:solidFill>
                    <a:srgbClr val="FFFFFF"/>
                  </a:solidFill>
                </a:uFill>
                <a:latin typeface="標楷體"/>
                <a:ea typeface="標楷體"/>
              </a:rPr>
              <a:t>          </a:t>
            </a:r>
            <a:r>
              <a:rPr lang="en-US" sz="1600" b="0" strike="noStrike" spc="-1" dirty="0">
                <a:solidFill>
                  <a:srgbClr val="000000"/>
                </a:solidFill>
                <a:uFill>
                  <a:solidFill>
                    <a:srgbClr val="FFFFFF"/>
                  </a:solidFill>
                </a:uFill>
                <a:latin typeface="Times New Roman"/>
                <a:ea typeface="Times New Roman"/>
              </a:rPr>
              <a:t>            </a:t>
            </a:r>
            <a:endParaRPr lang="en-US" sz="1600" b="0" strike="noStrike" spc="-1" dirty="0">
              <a:solidFill>
                <a:srgbClr val="000000"/>
              </a:solidFill>
              <a:uFill>
                <a:solidFill>
                  <a:srgbClr val="FFFFFF"/>
                </a:solidFill>
              </a:uFill>
              <a:latin typeface="Arial"/>
            </a:endParaRPr>
          </a:p>
        </p:txBody>
      </p:sp>
      <p:sp>
        <p:nvSpPr>
          <p:cNvPr id="24" name="橢圓 23"/>
          <p:cNvSpPr/>
          <p:nvPr/>
        </p:nvSpPr>
        <p:spPr bwMode="auto">
          <a:xfrm>
            <a:off x="4246115" y="4173538"/>
            <a:ext cx="326422" cy="727075"/>
          </a:xfrm>
          <a:prstGeom prst="ellipse">
            <a:avLst/>
          </a:prstGeom>
          <a:no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zh-TW" altLang="en-US" sz="1800" b="0" i="0" u="none" strike="noStrike" cap="none" normalizeH="0" baseline="0" smtClean="0">
              <a:ln>
                <a:noFill/>
              </a:ln>
              <a:effectLst/>
              <a:latin typeface="Arial" panose="020B0604020202020204" pitchFamily="34" charset="0"/>
              <a:ea typeface="微軟正黑體" panose="020B0604030504040204" pitchFamily="34" charset="-120"/>
            </a:endParaRPr>
          </a:p>
        </p:txBody>
      </p:sp>
      <p:sp>
        <p:nvSpPr>
          <p:cNvPr id="25" name="橢圓 24"/>
          <p:cNvSpPr/>
          <p:nvPr/>
        </p:nvSpPr>
        <p:spPr bwMode="auto">
          <a:xfrm>
            <a:off x="4560934" y="4171390"/>
            <a:ext cx="333330" cy="727075"/>
          </a:xfrm>
          <a:prstGeom prst="ellipse">
            <a:avLst/>
          </a:prstGeom>
          <a:no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zh-TW" altLang="en-US" sz="1800" b="0" i="0" u="none" strike="noStrike" cap="none" normalizeH="0" baseline="0" smtClean="0">
              <a:ln>
                <a:noFill/>
              </a:ln>
              <a:effectLst/>
              <a:latin typeface="Arial" panose="020B0604020202020204" pitchFamily="34" charset="0"/>
              <a:ea typeface="微軟正黑體" panose="020B0604030504040204" pitchFamily="34" charset="-120"/>
            </a:endParaRPr>
          </a:p>
        </p:txBody>
      </p:sp>
      <p:sp>
        <p:nvSpPr>
          <p:cNvPr id="26" name="橢圓 25"/>
          <p:cNvSpPr/>
          <p:nvPr/>
        </p:nvSpPr>
        <p:spPr bwMode="auto">
          <a:xfrm>
            <a:off x="4985935" y="4158511"/>
            <a:ext cx="427082" cy="727075"/>
          </a:xfrm>
          <a:prstGeom prst="ellipse">
            <a:avLst/>
          </a:prstGeom>
          <a:no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zh-TW" altLang="en-US" sz="1800" b="0" i="0" u="none" strike="noStrike" cap="none" normalizeH="0" baseline="0" smtClean="0">
              <a:ln>
                <a:noFill/>
              </a:ln>
              <a:effectLst/>
              <a:latin typeface="Arial" panose="020B0604020202020204" pitchFamily="34" charset="0"/>
              <a:ea typeface="微軟正黑體" panose="020B0604030504040204" pitchFamily="34" charset="-120"/>
            </a:endParaRPr>
          </a:p>
        </p:txBody>
      </p:sp>
    </p:spTree>
    <p:extLst>
      <p:ext uri="{BB962C8B-B14F-4D97-AF65-F5344CB8AC3E}">
        <p14:creationId xmlns:p14="http://schemas.microsoft.com/office/powerpoint/2010/main" val="30440581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681163" y="633413"/>
            <a:ext cx="7170737" cy="693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en-US" altLang="zh-TW" sz="3600" b="1">
                <a:solidFill>
                  <a:srgbClr val="0000CC"/>
                </a:solidFill>
                <a:latin typeface="標楷體" panose="03000509000000000000" pitchFamily="65" charset="-120"/>
                <a:ea typeface="標楷體" panose="03000509000000000000" pitchFamily="65" charset="-120"/>
              </a:rPr>
              <a:t>SHTC</a:t>
            </a:r>
            <a:r>
              <a:rPr lang="zh-TW" altLang="zh-TW" sz="3600" b="1">
                <a:solidFill>
                  <a:srgbClr val="0000CC"/>
                </a:solidFill>
                <a:latin typeface="標楷體" panose="03000509000000000000" pitchFamily="65" charset="-120"/>
                <a:ea typeface="標楷體" panose="03000509000000000000" pitchFamily="65" charset="-120"/>
              </a:rPr>
              <a:t>輸出許可證簽發單位</a:t>
            </a:r>
          </a:p>
        </p:txBody>
      </p:sp>
      <p:graphicFrame>
        <p:nvGraphicFramePr>
          <p:cNvPr id="5" name="Group 2"/>
          <p:cNvGraphicFramePr>
            <a:graphicFrameLocks noGrp="1"/>
          </p:cNvGraphicFramePr>
          <p:nvPr>
            <p:extLst>
              <p:ext uri="{D42A27DB-BD31-4B8C-83A1-F6EECF244321}">
                <p14:modId xmlns:p14="http://schemas.microsoft.com/office/powerpoint/2010/main" val="2790316086"/>
              </p:ext>
            </p:extLst>
          </p:nvPr>
        </p:nvGraphicFramePr>
        <p:xfrm>
          <a:off x="1635125" y="2484438"/>
          <a:ext cx="6391275" cy="3530600"/>
        </p:xfrm>
        <a:graphic>
          <a:graphicData uri="http://schemas.openxmlformats.org/drawingml/2006/table">
            <a:tbl>
              <a:tblPr/>
              <a:tblGrid>
                <a:gridCol w="3221038">
                  <a:extLst>
                    <a:ext uri="{9D8B030D-6E8A-4147-A177-3AD203B41FA5}">
                      <a16:colId xmlns:a16="http://schemas.microsoft.com/office/drawing/2014/main" val="20000"/>
                    </a:ext>
                  </a:extLst>
                </a:gridCol>
                <a:gridCol w="3170237">
                  <a:extLst>
                    <a:ext uri="{9D8B030D-6E8A-4147-A177-3AD203B41FA5}">
                      <a16:colId xmlns:a16="http://schemas.microsoft.com/office/drawing/2014/main" val="20001"/>
                    </a:ext>
                  </a:extLst>
                </a:gridCol>
              </a:tblGrid>
              <a:tr h="758825">
                <a:tc>
                  <a:txBody>
                    <a:bodyPr/>
                    <a:lstStyle>
                      <a:lvl1pPr>
                        <a:spcBef>
                          <a:spcPts val="142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800">
                          <a:solidFill>
                            <a:srgbClr val="000000"/>
                          </a:solidFill>
                          <a:latin typeface="Arial" panose="020B0604020202020204" pitchFamily="34" charset="0"/>
                          <a:ea typeface="微軟正黑體" panose="020B0604030504040204" pitchFamily="34" charset="-120"/>
                        </a:defRPr>
                      </a:lvl1pPr>
                      <a:lvl2pPr>
                        <a:spcBef>
                          <a:spcPts val="113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400">
                          <a:solidFill>
                            <a:srgbClr val="000000"/>
                          </a:solidFill>
                          <a:latin typeface="Arial" panose="020B0604020202020204" pitchFamily="34" charset="0"/>
                          <a:ea typeface="微軟正黑體" panose="020B0604030504040204" pitchFamily="34" charset="-120"/>
                        </a:defRPr>
                      </a:lvl2pPr>
                      <a:lvl3pPr>
                        <a:spcBef>
                          <a:spcPts val="850"/>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000">
                          <a:solidFill>
                            <a:srgbClr val="000000"/>
                          </a:solidFill>
                          <a:latin typeface="Arial" panose="020B0604020202020204" pitchFamily="34" charset="0"/>
                          <a:ea typeface="微軟正黑體" panose="020B0604030504040204" pitchFamily="34" charset="-120"/>
                        </a:defRPr>
                      </a:lvl3pPr>
                      <a:lvl4pPr>
                        <a:spcBef>
                          <a:spcPts val="57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4pPr>
                      <a:lvl5pPr>
                        <a:spcBef>
                          <a:spcPts val="28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9pPr>
                    </a:lstStyle>
                    <a:p>
                      <a:pPr marL="0" marR="0" lvl="0" indent="0" algn="ctr" defTabSz="449263" rtl="0" eaLnBrk="1"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pPr>
                      <a:r>
                        <a:rPr kumimoji="0" lang="zh-TW" altLang="zh-TW" sz="2400" b="1" i="0" u="none" strike="noStrike" cap="none" normalizeH="0" baseline="0" dirty="0" smtClean="0">
                          <a:ln>
                            <a:noFill/>
                          </a:ln>
                          <a:solidFill>
                            <a:srgbClr val="0000CC"/>
                          </a:solidFill>
                          <a:effectLst/>
                          <a:latin typeface="標楷體" panose="03000509000000000000" pitchFamily="65" charset="-120"/>
                          <a:ea typeface="標楷體" panose="03000509000000000000" pitchFamily="65" charset="-120"/>
                        </a:rPr>
                        <a:t>簽證機關</a:t>
                      </a:r>
                    </a:p>
                  </a:txBody>
                  <a:tcPr marL="90000" marR="90000" anchor="ctr" horzOverflow="overflow">
                    <a:lnL w="21600" cap="flat" cmpd="sng" algn="ctr">
                      <a:solidFill>
                        <a:srgbClr val="0000CC"/>
                      </a:solidFill>
                      <a:prstDash val="solid"/>
                      <a:round/>
                      <a:headEnd type="none" w="med" len="med"/>
                      <a:tailEnd type="none" w="med" len="med"/>
                    </a:lnL>
                    <a:lnR w="21600" cap="flat" cmpd="sng" algn="ctr">
                      <a:solidFill>
                        <a:srgbClr val="0000CC"/>
                      </a:solidFill>
                      <a:prstDash val="solid"/>
                      <a:round/>
                      <a:headEnd type="none" w="med" len="med"/>
                      <a:tailEnd type="none" w="med" len="med"/>
                    </a:lnR>
                    <a:lnT w="21600" cap="flat" cmpd="sng" algn="ctr">
                      <a:solidFill>
                        <a:srgbClr val="0000CC"/>
                      </a:solidFill>
                      <a:prstDash val="solid"/>
                      <a:round/>
                      <a:headEnd type="none" w="med" len="med"/>
                      <a:tailEnd type="none" w="med" len="med"/>
                    </a:lnT>
                    <a:lnB w="21600" cap="flat" cmpd="sng" algn="ctr">
                      <a:solidFill>
                        <a:srgbClr val="0000CC"/>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800">
                          <a:solidFill>
                            <a:srgbClr val="000000"/>
                          </a:solidFill>
                          <a:latin typeface="Arial" panose="020B0604020202020204" pitchFamily="34" charset="0"/>
                          <a:ea typeface="微軟正黑體" panose="020B0604030504040204" pitchFamily="34" charset="-120"/>
                        </a:defRPr>
                      </a:lvl1pPr>
                      <a:lvl2pPr>
                        <a:spcBef>
                          <a:spcPts val="113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400">
                          <a:solidFill>
                            <a:srgbClr val="000000"/>
                          </a:solidFill>
                          <a:latin typeface="Arial" panose="020B0604020202020204" pitchFamily="34" charset="0"/>
                          <a:ea typeface="微軟正黑體" panose="020B0604030504040204" pitchFamily="34" charset="-120"/>
                        </a:defRPr>
                      </a:lvl2pPr>
                      <a:lvl3pPr>
                        <a:spcBef>
                          <a:spcPts val="850"/>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000">
                          <a:solidFill>
                            <a:srgbClr val="000000"/>
                          </a:solidFill>
                          <a:latin typeface="Arial" panose="020B0604020202020204" pitchFamily="34" charset="0"/>
                          <a:ea typeface="微軟正黑體" panose="020B0604030504040204" pitchFamily="34" charset="-120"/>
                        </a:defRPr>
                      </a:lvl3pPr>
                      <a:lvl4pPr>
                        <a:spcBef>
                          <a:spcPts val="57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4pPr>
                      <a:lvl5pPr>
                        <a:spcBef>
                          <a:spcPts val="28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9pPr>
                    </a:lstStyle>
                    <a:p>
                      <a:pPr marL="0" marR="0" lvl="0" indent="0" algn="ctr" defTabSz="449263" rtl="0" eaLnBrk="1"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pPr>
                      <a:r>
                        <a:rPr kumimoji="0" lang="zh-TW" altLang="zh-TW" sz="2400" b="1" i="0" u="none" strike="noStrike" cap="none" normalizeH="0" baseline="0" smtClean="0">
                          <a:ln>
                            <a:noFill/>
                          </a:ln>
                          <a:solidFill>
                            <a:srgbClr val="0000CC"/>
                          </a:solidFill>
                          <a:effectLst/>
                          <a:latin typeface="標楷體" panose="03000509000000000000" pitchFamily="65" charset="-120"/>
                          <a:ea typeface="標楷體" panose="03000509000000000000" pitchFamily="65" charset="-120"/>
                        </a:rPr>
                        <a:t>受理簽証對象</a:t>
                      </a:r>
                    </a:p>
                  </a:txBody>
                  <a:tcPr marL="90000" marR="90000" anchor="ctr" horzOverflow="overflow">
                    <a:lnL w="21600" cap="flat" cmpd="sng" algn="ctr">
                      <a:solidFill>
                        <a:srgbClr val="0000CC"/>
                      </a:solidFill>
                      <a:prstDash val="solid"/>
                      <a:round/>
                      <a:headEnd type="none" w="med" len="med"/>
                      <a:tailEnd type="none" w="med" len="med"/>
                    </a:lnL>
                    <a:lnR w="21600" cap="flat" cmpd="sng" algn="ctr">
                      <a:solidFill>
                        <a:srgbClr val="0000CC"/>
                      </a:solidFill>
                      <a:prstDash val="solid"/>
                      <a:round/>
                      <a:headEnd type="none" w="med" len="med"/>
                      <a:tailEnd type="none" w="med" len="med"/>
                    </a:lnR>
                    <a:lnT w="21600" cap="flat" cmpd="sng" algn="ctr">
                      <a:solidFill>
                        <a:srgbClr val="0000CC"/>
                      </a:solidFill>
                      <a:prstDash val="solid"/>
                      <a:round/>
                      <a:headEnd type="none" w="med" len="med"/>
                      <a:tailEnd type="none" w="med" len="med"/>
                    </a:lnT>
                    <a:lnB w="21600" cap="flat" cmpd="sng" algn="ctr">
                      <a:solidFill>
                        <a:srgbClr val="0000CC"/>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0"/>
                  </a:ext>
                </a:extLst>
              </a:tr>
              <a:tr h="692150">
                <a:tc>
                  <a:txBody>
                    <a:bodyPr/>
                    <a:lstStyle>
                      <a:lvl1pPr>
                        <a:spcBef>
                          <a:spcPts val="142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800">
                          <a:solidFill>
                            <a:srgbClr val="000000"/>
                          </a:solidFill>
                          <a:latin typeface="Arial" panose="020B0604020202020204" pitchFamily="34" charset="0"/>
                          <a:ea typeface="微軟正黑體" panose="020B0604030504040204" pitchFamily="34" charset="-120"/>
                        </a:defRPr>
                      </a:lvl1pPr>
                      <a:lvl2pPr>
                        <a:spcBef>
                          <a:spcPts val="113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400">
                          <a:solidFill>
                            <a:srgbClr val="000000"/>
                          </a:solidFill>
                          <a:latin typeface="Arial" panose="020B0604020202020204" pitchFamily="34" charset="0"/>
                          <a:ea typeface="微軟正黑體" panose="020B0604030504040204" pitchFamily="34" charset="-120"/>
                        </a:defRPr>
                      </a:lvl2pPr>
                      <a:lvl3pPr>
                        <a:spcBef>
                          <a:spcPts val="850"/>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000">
                          <a:solidFill>
                            <a:srgbClr val="000000"/>
                          </a:solidFill>
                          <a:latin typeface="Arial" panose="020B0604020202020204" pitchFamily="34" charset="0"/>
                          <a:ea typeface="微軟正黑體" panose="020B0604030504040204" pitchFamily="34" charset="-120"/>
                        </a:defRPr>
                      </a:lvl3pPr>
                      <a:lvl4pPr>
                        <a:spcBef>
                          <a:spcPts val="57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4pPr>
                      <a:lvl5pPr>
                        <a:spcBef>
                          <a:spcPts val="28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9pPr>
                    </a:lstStyle>
                    <a:p>
                      <a:pPr marL="0" marR="0" lvl="0" indent="0" algn="ctr" defTabSz="449263" rtl="0" eaLnBrk="1"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pPr>
                      <a:r>
                        <a:rPr kumimoji="0" lang="zh-TW" altLang="zh-TW" sz="2000" b="0" i="0" u="none" strike="noStrike" cap="none" normalizeH="0" baseline="0" dirty="0" smtClean="0">
                          <a:ln>
                            <a:noFill/>
                          </a:ln>
                          <a:solidFill>
                            <a:srgbClr val="0000CC"/>
                          </a:solidFill>
                          <a:effectLst/>
                          <a:latin typeface="標楷體" panose="03000509000000000000" pitchFamily="65" charset="-120"/>
                          <a:ea typeface="標楷體" panose="03000509000000000000" pitchFamily="65" charset="-120"/>
                        </a:rPr>
                        <a:t>經濟部國際貿易局</a:t>
                      </a:r>
                    </a:p>
                  </a:txBody>
                  <a:tcPr marL="90000" marR="90000" anchor="ctr" horzOverflow="overflow">
                    <a:lnL w="21600" cap="flat" cmpd="sng" algn="ctr">
                      <a:solidFill>
                        <a:srgbClr val="0000CC"/>
                      </a:solidFill>
                      <a:prstDash val="solid"/>
                      <a:round/>
                      <a:headEnd type="none" w="med" len="med"/>
                      <a:tailEnd type="none" w="med" len="med"/>
                    </a:lnL>
                    <a:lnR w="21600" cap="flat" cmpd="sng" algn="ctr">
                      <a:solidFill>
                        <a:srgbClr val="0000CC"/>
                      </a:solidFill>
                      <a:prstDash val="solid"/>
                      <a:round/>
                      <a:headEnd type="none" w="med" len="med"/>
                      <a:tailEnd type="none" w="med" len="med"/>
                    </a:lnR>
                    <a:lnT w="21600" cap="flat" cmpd="sng" algn="ctr">
                      <a:solidFill>
                        <a:srgbClr val="0000CC"/>
                      </a:solidFill>
                      <a:prstDash val="solid"/>
                      <a:round/>
                      <a:headEnd type="none" w="med" len="med"/>
                      <a:tailEnd type="none" w="med" len="med"/>
                    </a:lnT>
                    <a:lnB w="21600" cap="flat" cmpd="sng" algn="ctr">
                      <a:solidFill>
                        <a:srgbClr val="0000CC"/>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800">
                          <a:solidFill>
                            <a:srgbClr val="000000"/>
                          </a:solidFill>
                          <a:latin typeface="Arial" panose="020B0604020202020204" pitchFamily="34" charset="0"/>
                          <a:ea typeface="微軟正黑體" panose="020B0604030504040204" pitchFamily="34" charset="-120"/>
                        </a:defRPr>
                      </a:lvl1pPr>
                      <a:lvl2pPr>
                        <a:spcBef>
                          <a:spcPts val="113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400">
                          <a:solidFill>
                            <a:srgbClr val="000000"/>
                          </a:solidFill>
                          <a:latin typeface="Arial" panose="020B0604020202020204" pitchFamily="34" charset="0"/>
                          <a:ea typeface="微軟正黑體" panose="020B0604030504040204" pitchFamily="34" charset="-120"/>
                        </a:defRPr>
                      </a:lvl2pPr>
                      <a:lvl3pPr>
                        <a:spcBef>
                          <a:spcPts val="850"/>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000">
                          <a:solidFill>
                            <a:srgbClr val="000000"/>
                          </a:solidFill>
                          <a:latin typeface="Arial" panose="020B0604020202020204" pitchFamily="34" charset="0"/>
                          <a:ea typeface="微軟正黑體" panose="020B0604030504040204" pitchFamily="34" charset="-120"/>
                        </a:defRPr>
                      </a:lvl3pPr>
                      <a:lvl4pPr>
                        <a:spcBef>
                          <a:spcPts val="57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4pPr>
                      <a:lvl5pPr>
                        <a:spcBef>
                          <a:spcPts val="28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9pPr>
                    </a:lstStyle>
                    <a:p>
                      <a:pPr marL="0" marR="0" lvl="0" indent="0" algn="ctr" defTabSz="449263" rtl="0" eaLnBrk="1"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pPr>
                      <a:r>
                        <a:rPr kumimoji="0" lang="zh-TW" altLang="zh-TW" sz="2000" b="0" i="0" u="none" strike="noStrike" cap="none" normalizeH="0" baseline="0" dirty="0" smtClean="0">
                          <a:ln>
                            <a:noFill/>
                          </a:ln>
                          <a:solidFill>
                            <a:srgbClr val="0000CC"/>
                          </a:solidFill>
                          <a:effectLst/>
                          <a:latin typeface="標楷體" panose="03000509000000000000" pitchFamily="65" charset="-120"/>
                          <a:ea typeface="標楷體" panose="03000509000000000000" pitchFamily="65" charset="-120"/>
                        </a:rPr>
                        <a:t>課稅區所有出口人</a:t>
                      </a:r>
                    </a:p>
                  </a:txBody>
                  <a:tcPr marL="90000" marR="90000" anchor="ctr" horzOverflow="overflow">
                    <a:lnL w="21600" cap="flat" cmpd="sng" algn="ctr">
                      <a:solidFill>
                        <a:srgbClr val="0000CC"/>
                      </a:solidFill>
                      <a:prstDash val="solid"/>
                      <a:round/>
                      <a:headEnd type="none" w="med" len="med"/>
                      <a:tailEnd type="none" w="med" len="med"/>
                    </a:lnL>
                    <a:lnR w="21600" cap="flat" cmpd="sng" algn="ctr">
                      <a:solidFill>
                        <a:srgbClr val="0000CC"/>
                      </a:solidFill>
                      <a:prstDash val="solid"/>
                      <a:round/>
                      <a:headEnd type="none" w="med" len="med"/>
                      <a:tailEnd type="none" w="med" len="med"/>
                    </a:lnR>
                    <a:lnT w="21600" cap="flat" cmpd="sng" algn="ctr">
                      <a:solidFill>
                        <a:srgbClr val="0000CC"/>
                      </a:solidFill>
                      <a:prstDash val="solid"/>
                      <a:round/>
                      <a:headEnd type="none" w="med" len="med"/>
                      <a:tailEnd type="none" w="med" len="med"/>
                    </a:lnT>
                    <a:lnB w="21600" cap="flat" cmpd="sng" algn="ctr">
                      <a:solidFill>
                        <a:srgbClr val="0000CC"/>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1"/>
                  </a:ext>
                </a:extLst>
              </a:tr>
              <a:tr h="692150">
                <a:tc>
                  <a:txBody>
                    <a:bodyPr/>
                    <a:lstStyle>
                      <a:lvl1pPr>
                        <a:spcBef>
                          <a:spcPts val="142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800">
                          <a:solidFill>
                            <a:srgbClr val="000000"/>
                          </a:solidFill>
                          <a:latin typeface="Arial" panose="020B0604020202020204" pitchFamily="34" charset="0"/>
                          <a:ea typeface="微軟正黑體" panose="020B0604030504040204" pitchFamily="34" charset="-120"/>
                        </a:defRPr>
                      </a:lvl1pPr>
                      <a:lvl2pPr>
                        <a:spcBef>
                          <a:spcPts val="113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400">
                          <a:solidFill>
                            <a:srgbClr val="000000"/>
                          </a:solidFill>
                          <a:latin typeface="Arial" panose="020B0604020202020204" pitchFamily="34" charset="0"/>
                          <a:ea typeface="微軟正黑體" panose="020B0604030504040204" pitchFamily="34" charset="-120"/>
                        </a:defRPr>
                      </a:lvl2pPr>
                      <a:lvl3pPr>
                        <a:spcBef>
                          <a:spcPts val="850"/>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000">
                          <a:solidFill>
                            <a:srgbClr val="000000"/>
                          </a:solidFill>
                          <a:latin typeface="Arial" panose="020B0604020202020204" pitchFamily="34" charset="0"/>
                          <a:ea typeface="微軟正黑體" panose="020B0604030504040204" pitchFamily="34" charset="-120"/>
                        </a:defRPr>
                      </a:lvl3pPr>
                      <a:lvl4pPr>
                        <a:spcBef>
                          <a:spcPts val="57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4pPr>
                      <a:lvl5pPr>
                        <a:spcBef>
                          <a:spcPts val="28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9pPr>
                    </a:lstStyle>
                    <a:p>
                      <a:pPr marL="0" marR="0" lvl="0" indent="0" algn="ctr" defTabSz="449263" rtl="0" eaLnBrk="1"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pPr>
                      <a:r>
                        <a:rPr kumimoji="0" lang="zh-TW" altLang="zh-TW" sz="2000" b="0" i="0" u="none" strike="noStrike" cap="none" normalizeH="0" baseline="0" dirty="0" smtClean="0">
                          <a:ln>
                            <a:noFill/>
                          </a:ln>
                          <a:solidFill>
                            <a:srgbClr val="0000CC"/>
                          </a:solidFill>
                          <a:effectLst/>
                          <a:latin typeface="標楷體" panose="03000509000000000000" pitchFamily="65" charset="-120"/>
                          <a:ea typeface="標楷體" panose="03000509000000000000" pitchFamily="65" charset="-120"/>
                        </a:rPr>
                        <a:t>經濟部加工出口區管理處</a:t>
                      </a:r>
                    </a:p>
                  </a:txBody>
                  <a:tcPr marL="90000" marR="90000" anchor="ctr" horzOverflow="overflow">
                    <a:lnL w="21600" cap="flat" cmpd="sng" algn="ctr">
                      <a:solidFill>
                        <a:srgbClr val="0000CC"/>
                      </a:solidFill>
                      <a:prstDash val="solid"/>
                      <a:round/>
                      <a:headEnd type="none" w="med" len="med"/>
                      <a:tailEnd type="none" w="med" len="med"/>
                    </a:lnL>
                    <a:lnR w="21600" cap="flat" cmpd="sng" algn="ctr">
                      <a:solidFill>
                        <a:srgbClr val="0000CC"/>
                      </a:solidFill>
                      <a:prstDash val="solid"/>
                      <a:round/>
                      <a:headEnd type="none" w="med" len="med"/>
                      <a:tailEnd type="none" w="med" len="med"/>
                    </a:lnR>
                    <a:lnT w="21600" cap="flat" cmpd="sng" algn="ctr">
                      <a:solidFill>
                        <a:srgbClr val="0000CC"/>
                      </a:solidFill>
                      <a:prstDash val="solid"/>
                      <a:round/>
                      <a:headEnd type="none" w="med" len="med"/>
                      <a:tailEnd type="none" w="med" len="med"/>
                    </a:lnT>
                    <a:lnB w="21600" cap="flat" cmpd="sng" algn="ctr">
                      <a:solidFill>
                        <a:srgbClr val="0000CC"/>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800">
                          <a:solidFill>
                            <a:srgbClr val="000000"/>
                          </a:solidFill>
                          <a:latin typeface="Arial" panose="020B0604020202020204" pitchFamily="34" charset="0"/>
                          <a:ea typeface="微軟正黑體" panose="020B0604030504040204" pitchFamily="34" charset="-120"/>
                        </a:defRPr>
                      </a:lvl1pPr>
                      <a:lvl2pPr>
                        <a:spcBef>
                          <a:spcPts val="113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400">
                          <a:solidFill>
                            <a:srgbClr val="000000"/>
                          </a:solidFill>
                          <a:latin typeface="Arial" panose="020B0604020202020204" pitchFamily="34" charset="0"/>
                          <a:ea typeface="微軟正黑體" panose="020B0604030504040204" pitchFamily="34" charset="-120"/>
                        </a:defRPr>
                      </a:lvl2pPr>
                      <a:lvl3pPr>
                        <a:spcBef>
                          <a:spcPts val="850"/>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000">
                          <a:solidFill>
                            <a:srgbClr val="000000"/>
                          </a:solidFill>
                          <a:latin typeface="Arial" panose="020B0604020202020204" pitchFamily="34" charset="0"/>
                          <a:ea typeface="微軟正黑體" panose="020B0604030504040204" pitchFamily="34" charset="-120"/>
                        </a:defRPr>
                      </a:lvl3pPr>
                      <a:lvl4pPr>
                        <a:spcBef>
                          <a:spcPts val="57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4pPr>
                      <a:lvl5pPr>
                        <a:spcBef>
                          <a:spcPts val="28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9pPr>
                    </a:lstStyle>
                    <a:p>
                      <a:pPr marL="0" marR="0" lvl="0" indent="0" algn="ctr" defTabSz="449263" rtl="0" eaLnBrk="1"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pPr>
                      <a:r>
                        <a:rPr kumimoji="0" lang="zh-TW" altLang="zh-TW" sz="2000" b="0" i="0" u="none" strike="noStrike" cap="none" normalizeH="0" baseline="0" dirty="0" smtClean="0">
                          <a:ln>
                            <a:noFill/>
                          </a:ln>
                          <a:solidFill>
                            <a:srgbClr val="0000CC"/>
                          </a:solidFill>
                          <a:effectLst/>
                          <a:latin typeface="標楷體" panose="03000509000000000000" pitchFamily="65" charset="-120"/>
                          <a:ea typeface="標楷體" panose="03000509000000000000" pitchFamily="65" charset="-120"/>
                        </a:rPr>
                        <a:t>加工出口區內廠商</a:t>
                      </a:r>
                    </a:p>
                  </a:txBody>
                  <a:tcPr marL="90000" marR="90000" anchor="ctr" horzOverflow="overflow">
                    <a:lnL w="21600" cap="flat" cmpd="sng" algn="ctr">
                      <a:solidFill>
                        <a:srgbClr val="0000CC"/>
                      </a:solidFill>
                      <a:prstDash val="solid"/>
                      <a:round/>
                      <a:headEnd type="none" w="med" len="med"/>
                      <a:tailEnd type="none" w="med" len="med"/>
                    </a:lnL>
                    <a:lnR w="21600" cap="flat" cmpd="sng" algn="ctr">
                      <a:solidFill>
                        <a:srgbClr val="0000CC"/>
                      </a:solidFill>
                      <a:prstDash val="solid"/>
                      <a:round/>
                      <a:headEnd type="none" w="med" len="med"/>
                      <a:tailEnd type="none" w="med" len="med"/>
                    </a:lnR>
                    <a:lnT w="21600" cap="flat" cmpd="sng" algn="ctr">
                      <a:solidFill>
                        <a:srgbClr val="0000CC"/>
                      </a:solidFill>
                      <a:prstDash val="solid"/>
                      <a:round/>
                      <a:headEnd type="none" w="med" len="med"/>
                      <a:tailEnd type="none" w="med" len="med"/>
                    </a:lnT>
                    <a:lnB w="21600" cap="flat" cmpd="sng" algn="ctr">
                      <a:solidFill>
                        <a:srgbClr val="0000CC"/>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2"/>
                  </a:ext>
                </a:extLst>
              </a:tr>
              <a:tr h="692150">
                <a:tc>
                  <a:txBody>
                    <a:bodyPr/>
                    <a:lstStyle>
                      <a:lvl1pPr>
                        <a:spcBef>
                          <a:spcPts val="142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800">
                          <a:solidFill>
                            <a:srgbClr val="000000"/>
                          </a:solidFill>
                          <a:latin typeface="Arial" panose="020B0604020202020204" pitchFamily="34" charset="0"/>
                          <a:ea typeface="微軟正黑體" panose="020B0604030504040204" pitchFamily="34" charset="-120"/>
                        </a:defRPr>
                      </a:lvl1pPr>
                      <a:lvl2pPr>
                        <a:spcBef>
                          <a:spcPts val="113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400">
                          <a:solidFill>
                            <a:srgbClr val="000000"/>
                          </a:solidFill>
                          <a:latin typeface="Arial" panose="020B0604020202020204" pitchFamily="34" charset="0"/>
                          <a:ea typeface="微軟正黑體" panose="020B0604030504040204" pitchFamily="34" charset="-120"/>
                        </a:defRPr>
                      </a:lvl2pPr>
                      <a:lvl3pPr>
                        <a:spcBef>
                          <a:spcPts val="850"/>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000">
                          <a:solidFill>
                            <a:srgbClr val="000000"/>
                          </a:solidFill>
                          <a:latin typeface="Arial" panose="020B0604020202020204" pitchFamily="34" charset="0"/>
                          <a:ea typeface="微軟正黑體" panose="020B0604030504040204" pitchFamily="34" charset="-120"/>
                        </a:defRPr>
                      </a:lvl3pPr>
                      <a:lvl4pPr>
                        <a:spcBef>
                          <a:spcPts val="57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4pPr>
                      <a:lvl5pPr>
                        <a:spcBef>
                          <a:spcPts val="28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9pPr>
                    </a:lstStyle>
                    <a:p>
                      <a:pPr marL="0" marR="0" lvl="0" indent="0" algn="ctr" defTabSz="449263" rtl="0" eaLnBrk="1"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pPr>
                      <a:r>
                        <a:rPr kumimoji="0" lang="zh-TW" altLang="zh-TW" sz="2000" b="0" i="0" u="none" strike="noStrike" cap="none" normalizeH="0" baseline="0" dirty="0" smtClean="0">
                          <a:ln>
                            <a:noFill/>
                          </a:ln>
                          <a:solidFill>
                            <a:srgbClr val="0000CC"/>
                          </a:solidFill>
                          <a:effectLst/>
                          <a:latin typeface="標楷體" panose="03000509000000000000" pitchFamily="65" charset="-120"/>
                          <a:ea typeface="標楷體" panose="03000509000000000000" pitchFamily="65" charset="-120"/>
                        </a:rPr>
                        <a:t>科學工業園區管理局</a:t>
                      </a:r>
                    </a:p>
                  </a:txBody>
                  <a:tcPr marL="90000" marR="90000" anchor="ctr" horzOverflow="overflow">
                    <a:lnL w="21600" cap="flat" cmpd="sng" algn="ctr">
                      <a:solidFill>
                        <a:srgbClr val="0000CC"/>
                      </a:solidFill>
                      <a:prstDash val="solid"/>
                      <a:round/>
                      <a:headEnd type="none" w="med" len="med"/>
                      <a:tailEnd type="none" w="med" len="med"/>
                    </a:lnL>
                    <a:lnR w="21600" cap="flat" cmpd="sng" algn="ctr">
                      <a:solidFill>
                        <a:srgbClr val="0000CC"/>
                      </a:solidFill>
                      <a:prstDash val="solid"/>
                      <a:round/>
                      <a:headEnd type="none" w="med" len="med"/>
                      <a:tailEnd type="none" w="med" len="med"/>
                    </a:lnR>
                    <a:lnT w="21600" cap="flat" cmpd="sng" algn="ctr">
                      <a:solidFill>
                        <a:srgbClr val="0000CC"/>
                      </a:solidFill>
                      <a:prstDash val="solid"/>
                      <a:round/>
                      <a:headEnd type="none" w="med" len="med"/>
                      <a:tailEnd type="none" w="med" len="med"/>
                    </a:lnT>
                    <a:lnB w="21600" cap="flat" cmpd="sng" algn="ctr">
                      <a:solidFill>
                        <a:srgbClr val="0000CC"/>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800">
                          <a:solidFill>
                            <a:srgbClr val="000000"/>
                          </a:solidFill>
                          <a:latin typeface="Arial" panose="020B0604020202020204" pitchFamily="34" charset="0"/>
                          <a:ea typeface="微軟正黑體" panose="020B0604030504040204" pitchFamily="34" charset="-120"/>
                        </a:defRPr>
                      </a:lvl1pPr>
                      <a:lvl2pPr>
                        <a:spcBef>
                          <a:spcPts val="113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400">
                          <a:solidFill>
                            <a:srgbClr val="000000"/>
                          </a:solidFill>
                          <a:latin typeface="Arial" panose="020B0604020202020204" pitchFamily="34" charset="0"/>
                          <a:ea typeface="微軟正黑體" panose="020B0604030504040204" pitchFamily="34" charset="-120"/>
                        </a:defRPr>
                      </a:lvl2pPr>
                      <a:lvl3pPr>
                        <a:spcBef>
                          <a:spcPts val="850"/>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000">
                          <a:solidFill>
                            <a:srgbClr val="000000"/>
                          </a:solidFill>
                          <a:latin typeface="Arial" panose="020B0604020202020204" pitchFamily="34" charset="0"/>
                          <a:ea typeface="微軟正黑體" panose="020B0604030504040204" pitchFamily="34" charset="-120"/>
                        </a:defRPr>
                      </a:lvl3pPr>
                      <a:lvl4pPr>
                        <a:spcBef>
                          <a:spcPts val="57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4pPr>
                      <a:lvl5pPr>
                        <a:spcBef>
                          <a:spcPts val="28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9pPr>
                    </a:lstStyle>
                    <a:p>
                      <a:pPr marL="0" marR="0" lvl="0" indent="0" algn="ctr" defTabSz="449263" rtl="0" eaLnBrk="1"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pPr>
                      <a:r>
                        <a:rPr kumimoji="0" lang="zh-TW" altLang="zh-TW" sz="2000" b="0" i="0" u="none" strike="noStrike" cap="none" normalizeH="0" baseline="0" dirty="0" smtClean="0">
                          <a:ln>
                            <a:noFill/>
                          </a:ln>
                          <a:solidFill>
                            <a:srgbClr val="0000CC"/>
                          </a:solidFill>
                          <a:effectLst/>
                          <a:latin typeface="標楷體" panose="03000509000000000000" pitchFamily="65" charset="-120"/>
                          <a:ea typeface="標楷體" panose="03000509000000000000" pitchFamily="65" charset="-120"/>
                        </a:rPr>
                        <a:t>園區內廠商</a:t>
                      </a:r>
                    </a:p>
                  </a:txBody>
                  <a:tcPr marL="90000" marR="90000" anchor="ctr" horzOverflow="overflow">
                    <a:lnL w="21600" cap="flat" cmpd="sng" algn="ctr">
                      <a:solidFill>
                        <a:srgbClr val="0000CC"/>
                      </a:solidFill>
                      <a:prstDash val="solid"/>
                      <a:round/>
                      <a:headEnd type="none" w="med" len="med"/>
                      <a:tailEnd type="none" w="med" len="med"/>
                    </a:lnL>
                    <a:lnR w="21600" cap="flat" cmpd="sng" algn="ctr">
                      <a:solidFill>
                        <a:srgbClr val="0000CC"/>
                      </a:solidFill>
                      <a:prstDash val="solid"/>
                      <a:round/>
                      <a:headEnd type="none" w="med" len="med"/>
                      <a:tailEnd type="none" w="med" len="med"/>
                    </a:lnR>
                    <a:lnT w="21600" cap="flat" cmpd="sng" algn="ctr">
                      <a:solidFill>
                        <a:srgbClr val="0000CC"/>
                      </a:solidFill>
                      <a:prstDash val="solid"/>
                      <a:round/>
                      <a:headEnd type="none" w="med" len="med"/>
                      <a:tailEnd type="none" w="med" len="med"/>
                    </a:lnT>
                    <a:lnB w="21600" cap="flat" cmpd="sng" algn="ctr">
                      <a:solidFill>
                        <a:srgbClr val="0000CC"/>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r h="695325">
                <a:tc>
                  <a:txBody>
                    <a:bodyPr/>
                    <a:lstStyle>
                      <a:lvl1pPr>
                        <a:spcBef>
                          <a:spcPts val="142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800">
                          <a:solidFill>
                            <a:srgbClr val="000000"/>
                          </a:solidFill>
                          <a:latin typeface="Arial" panose="020B0604020202020204" pitchFamily="34" charset="0"/>
                          <a:ea typeface="微軟正黑體" panose="020B0604030504040204" pitchFamily="34" charset="-120"/>
                        </a:defRPr>
                      </a:lvl1pPr>
                      <a:lvl2pPr>
                        <a:spcBef>
                          <a:spcPts val="113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400">
                          <a:solidFill>
                            <a:srgbClr val="000000"/>
                          </a:solidFill>
                          <a:latin typeface="Arial" panose="020B0604020202020204" pitchFamily="34" charset="0"/>
                          <a:ea typeface="微軟正黑體" panose="020B0604030504040204" pitchFamily="34" charset="-120"/>
                        </a:defRPr>
                      </a:lvl2pPr>
                      <a:lvl3pPr>
                        <a:spcBef>
                          <a:spcPts val="850"/>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000">
                          <a:solidFill>
                            <a:srgbClr val="000000"/>
                          </a:solidFill>
                          <a:latin typeface="Arial" panose="020B0604020202020204" pitchFamily="34" charset="0"/>
                          <a:ea typeface="微軟正黑體" panose="020B0604030504040204" pitchFamily="34" charset="-120"/>
                        </a:defRPr>
                      </a:lvl3pPr>
                      <a:lvl4pPr>
                        <a:spcBef>
                          <a:spcPts val="57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4pPr>
                      <a:lvl5pPr>
                        <a:spcBef>
                          <a:spcPts val="28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9pPr>
                    </a:lstStyle>
                    <a:p>
                      <a:pPr marL="0" marR="0" lvl="0" indent="0" algn="ctr" defTabSz="449263" rtl="0" eaLnBrk="1"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pPr>
                      <a:r>
                        <a:rPr kumimoji="0" lang="zh-TW" altLang="zh-TW" sz="2000" b="0" i="0" u="none" strike="noStrike" cap="none" normalizeH="0" baseline="0" dirty="0" smtClean="0">
                          <a:ln>
                            <a:noFill/>
                          </a:ln>
                          <a:solidFill>
                            <a:srgbClr val="0000CC"/>
                          </a:solidFill>
                          <a:effectLst/>
                          <a:latin typeface="標楷體" panose="03000509000000000000" pitchFamily="65" charset="-120"/>
                          <a:ea typeface="標楷體" panose="03000509000000000000" pitchFamily="65" charset="-120"/>
                        </a:rPr>
                        <a:t>國防部軍備局</a:t>
                      </a:r>
                    </a:p>
                  </a:txBody>
                  <a:tcPr marL="90000" marR="90000" anchor="ctr" horzOverflow="overflow">
                    <a:lnL w="21600" cap="flat" cmpd="sng" algn="ctr">
                      <a:solidFill>
                        <a:srgbClr val="0000CC"/>
                      </a:solidFill>
                      <a:prstDash val="solid"/>
                      <a:round/>
                      <a:headEnd type="none" w="med" len="med"/>
                      <a:tailEnd type="none" w="med" len="med"/>
                    </a:lnL>
                    <a:lnR w="21600" cap="flat" cmpd="sng" algn="ctr">
                      <a:solidFill>
                        <a:srgbClr val="0000CC"/>
                      </a:solidFill>
                      <a:prstDash val="solid"/>
                      <a:round/>
                      <a:headEnd type="none" w="med" len="med"/>
                      <a:tailEnd type="none" w="med" len="med"/>
                    </a:lnR>
                    <a:lnT w="21600" cap="flat" cmpd="sng" algn="ctr">
                      <a:solidFill>
                        <a:srgbClr val="0000CC"/>
                      </a:solidFill>
                      <a:prstDash val="solid"/>
                      <a:round/>
                      <a:headEnd type="none" w="med" len="med"/>
                      <a:tailEnd type="none" w="med" len="med"/>
                    </a:lnT>
                    <a:lnB w="21600" cap="flat" cmpd="sng" algn="ctr">
                      <a:solidFill>
                        <a:srgbClr val="0000CC"/>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800">
                          <a:solidFill>
                            <a:srgbClr val="000000"/>
                          </a:solidFill>
                          <a:latin typeface="Arial" panose="020B0604020202020204" pitchFamily="34" charset="0"/>
                          <a:ea typeface="微軟正黑體" panose="020B0604030504040204" pitchFamily="34" charset="-120"/>
                        </a:defRPr>
                      </a:lvl1pPr>
                      <a:lvl2pPr>
                        <a:spcBef>
                          <a:spcPts val="113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400">
                          <a:solidFill>
                            <a:srgbClr val="000000"/>
                          </a:solidFill>
                          <a:latin typeface="Arial" panose="020B0604020202020204" pitchFamily="34" charset="0"/>
                          <a:ea typeface="微軟正黑體" panose="020B0604030504040204" pitchFamily="34" charset="-120"/>
                        </a:defRPr>
                      </a:lvl2pPr>
                      <a:lvl3pPr>
                        <a:spcBef>
                          <a:spcPts val="850"/>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sz="2000">
                          <a:solidFill>
                            <a:srgbClr val="000000"/>
                          </a:solidFill>
                          <a:latin typeface="Arial" panose="020B0604020202020204" pitchFamily="34" charset="0"/>
                          <a:ea typeface="微軟正黑體" panose="020B0604030504040204" pitchFamily="34" charset="-120"/>
                        </a:defRPr>
                      </a:lvl3pPr>
                      <a:lvl4pPr>
                        <a:spcBef>
                          <a:spcPts val="575"/>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4pPr>
                      <a:lvl5pPr>
                        <a:spcBef>
                          <a:spcPts val="288"/>
                        </a:spcBef>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ts val="288"/>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9pPr>
                    </a:lstStyle>
                    <a:p>
                      <a:pPr marL="0" marR="0" lvl="0" indent="0" algn="ctr" defTabSz="449263" rtl="0" eaLnBrk="1"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pPr>
                      <a:r>
                        <a:rPr kumimoji="0" lang="zh-TW" altLang="zh-TW" sz="2000" b="0" i="0" u="none" strike="noStrike" cap="none" normalizeH="0" baseline="0" dirty="0" smtClean="0">
                          <a:ln>
                            <a:noFill/>
                          </a:ln>
                          <a:solidFill>
                            <a:srgbClr val="0000CC"/>
                          </a:solidFill>
                          <a:effectLst/>
                          <a:latin typeface="標楷體" panose="03000509000000000000" pitchFamily="65" charset="-120"/>
                          <a:ea typeface="標楷體" panose="03000509000000000000" pitchFamily="65" charset="-120"/>
                        </a:rPr>
                        <a:t>園區內廠商</a:t>
                      </a:r>
                    </a:p>
                  </a:txBody>
                  <a:tcPr marL="90000" marR="90000" anchor="ctr" horzOverflow="overflow">
                    <a:lnL w="21600" cap="flat" cmpd="sng" algn="ctr">
                      <a:solidFill>
                        <a:srgbClr val="0000CC"/>
                      </a:solidFill>
                      <a:prstDash val="solid"/>
                      <a:round/>
                      <a:headEnd type="none" w="med" len="med"/>
                      <a:tailEnd type="none" w="med" len="med"/>
                    </a:lnL>
                    <a:lnR w="21600" cap="flat" cmpd="sng" algn="ctr">
                      <a:solidFill>
                        <a:srgbClr val="0000CC"/>
                      </a:solidFill>
                      <a:prstDash val="solid"/>
                      <a:round/>
                      <a:headEnd type="none" w="med" len="med"/>
                      <a:tailEnd type="none" w="med" len="med"/>
                    </a:lnR>
                    <a:lnT w="21600" cap="flat" cmpd="sng" algn="ctr">
                      <a:solidFill>
                        <a:srgbClr val="0000CC"/>
                      </a:solidFill>
                      <a:prstDash val="solid"/>
                      <a:round/>
                      <a:headEnd type="none" w="med" len="med"/>
                      <a:tailEnd type="none" w="med" len="med"/>
                    </a:lnT>
                    <a:lnB w="21600" cap="flat" cmpd="sng" algn="ctr">
                      <a:solidFill>
                        <a:srgbClr val="0000CC"/>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4"/>
                  </a:ext>
                </a:extLst>
              </a:tr>
            </a:tbl>
          </a:graphicData>
        </a:graphic>
      </p:graphicFrame>
      <p:pic>
        <p:nvPicPr>
          <p:cNvPr id="6" name="Picture 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4890" y="1136650"/>
            <a:ext cx="2567010" cy="13335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4257660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681163" y="633413"/>
            <a:ext cx="7170737" cy="693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zh-TW" altLang="zh-TW" sz="3600" b="1">
                <a:solidFill>
                  <a:srgbClr val="0000CC"/>
                </a:solidFill>
                <a:latin typeface="標楷體" panose="03000509000000000000" pitchFamily="65" charset="-120"/>
                <a:ea typeface="標楷體" panose="03000509000000000000" pitchFamily="65" charset="-120"/>
              </a:rPr>
              <a:t>輸出入許可證簽審比對</a:t>
            </a:r>
          </a:p>
        </p:txBody>
      </p:sp>
      <p:sp>
        <p:nvSpPr>
          <p:cNvPr id="5" name="Rectangle 2"/>
          <p:cNvSpPr>
            <a:spLocks noChangeArrowheads="1"/>
          </p:cNvSpPr>
          <p:nvPr/>
        </p:nvSpPr>
        <p:spPr bwMode="auto">
          <a:xfrm>
            <a:off x="1443038" y="1587500"/>
            <a:ext cx="6691312" cy="4243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marL="215900" indent="-211138">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9pPr>
          </a:lstStyle>
          <a:p>
            <a:pPr marL="4762" indent="0">
              <a:lnSpc>
                <a:spcPct val="100000"/>
              </a:lnSpc>
              <a:buClr>
                <a:srgbClr val="0000CC"/>
              </a:buClr>
            </a:pPr>
            <a:r>
              <a:rPr lang="zh-TW" altLang="zh-TW" sz="2000" b="1" dirty="0">
                <a:solidFill>
                  <a:srgbClr val="0000CC"/>
                </a:solidFill>
                <a:latin typeface="標楷體" panose="03000509000000000000" pitchFamily="65" charset="-120"/>
                <a:ea typeface="標楷體" panose="03000509000000000000" pitchFamily="65" charset="-120"/>
              </a:rPr>
              <a:t>媒介：關港貿單一窗口</a:t>
            </a:r>
          </a:p>
          <a:p>
            <a:pPr marL="4762" indent="0">
              <a:lnSpc>
                <a:spcPct val="100000"/>
              </a:lnSpc>
              <a:buClr>
                <a:srgbClr val="0000CC"/>
              </a:buClr>
            </a:pPr>
            <a:r>
              <a:rPr lang="zh-TW" altLang="zh-TW" sz="2000" b="1" dirty="0">
                <a:solidFill>
                  <a:srgbClr val="0000CC"/>
                </a:solidFill>
                <a:latin typeface="標楷體" panose="03000509000000000000" pitchFamily="65" charset="-120"/>
                <a:ea typeface="標楷體" panose="03000509000000000000" pitchFamily="65" charset="-120"/>
              </a:rPr>
              <a:t>（</a:t>
            </a:r>
            <a:r>
              <a:rPr lang="en-US" altLang="zh-TW" sz="2000" b="1" dirty="0">
                <a:solidFill>
                  <a:srgbClr val="0000CC"/>
                </a:solidFill>
                <a:latin typeface="標楷體" panose="03000509000000000000" pitchFamily="65" charset="-120"/>
                <a:ea typeface="標楷體" panose="03000509000000000000" pitchFamily="65" charset="-120"/>
              </a:rPr>
              <a:t>CPT</a:t>
            </a:r>
            <a:r>
              <a:rPr lang="zh-TW" altLang="zh-TW" sz="2000" b="1" dirty="0">
                <a:solidFill>
                  <a:srgbClr val="0000CC"/>
                </a:solidFill>
                <a:latin typeface="標楷體" panose="03000509000000000000" pitchFamily="65" charset="-120"/>
                <a:ea typeface="標楷體" panose="03000509000000000000" pitchFamily="65" charset="-120"/>
              </a:rPr>
              <a:t>：</a:t>
            </a:r>
            <a:r>
              <a:rPr lang="en-US" altLang="zh-TW" sz="2000" b="1" dirty="0">
                <a:solidFill>
                  <a:srgbClr val="0000CC"/>
                </a:solidFill>
                <a:latin typeface="標楷體" panose="03000509000000000000" pitchFamily="65" charset="-120"/>
                <a:ea typeface="標楷體" panose="03000509000000000000" pitchFamily="65" charset="-120"/>
              </a:rPr>
              <a:t>CUSTOMS PORT TRADE</a:t>
            </a:r>
            <a:r>
              <a:rPr lang="zh-TW" altLang="zh-TW" sz="2000" b="1" dirty="0">
                <a:solidFill>
                  <a:srgbClr val="0000CC"/>
                </a:solidFill>
                <a:latin typeface="標楷體" panose="03000509000000000000" pitchFamily="65" charset="-120"/>
                <a:ea typeface="標楷體" panose="03000509000000000000" pitchFamily="65" charset="-120"/>
              </a:rPr>
              <a:t>）</a:t>
            </a:r>
          </a:p>
        </p:txBody>
      </p:sp>
      <p:pic>
        <p:nvPicPr>
          <p:cNvPr id="6"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96075" y="1008063"/>
            <a:ext cx="1655763" cy="13335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038" y="2303463"/>
            <a:ext cx="7194550" cy="40306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1153505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985838" y="957263"/>
            <a:ext cx="7170737" cy="693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4000" b="1">
                <a:solidFill>
                  <a:srgbClr val="0000CC"/>
                </a:solidFill>
                <a:latin typeface="標楷體" panose="03000509000000000000" pitchFamily="65" charset="-120"/>
                <a:ea typeface="標楷體" panose="03000509000000000000" pitchFamily="65" charset="-120"/>
              </a:rPr>
              <a:t>出口報單申報</a:t>
            </a:r>
            <a:r>
              <a:rPr lang="en-US" altLang="zh-TW" sz="4000" b="1">
                <a:solidFill>
                  <a:srgbClr val="0000CC"/>
                </a:solidFill>
                <a:latin typeface="標楷體" panose="03000509000000000000" pitchFamily="65" charset="-120"/>
                <a:ea typeface="標楷體" panose="03000509000000000000" pitchFamily="65" charset="-120"/>
              </a:rPr>
              <a:t>/</a:t>
            </a:r>
            <a:r>
              <a:rPr lang="zh-TW" altLang="zh-TW" sz="4000" b="1">
                <a:solidFill>
                  <a:srgbClr val="0000CC"/>
                </a:solidFill>
                <a:latin typeface="標楷體" panose="03000509000000000000" pitchFamily="65" charset="-120"/>
                <a:ea typeface="標楷體" panose="03000509000000000000" pitchFamily="65" charset="-120"/>
              </a:rPr>
              <a:t>常見問題</a:t>
            </a:r>
          </a:p>
        </p:txBody>
      </p:sp>
      <p:sp>
        <p:nvSpPr>
          <p:cNvPr id="5" name="Rectangle 2"/>
          <p:cNvSpPr>
            <a:spLocks noChangeArrowheads="1"/>
          </p:cNvSpPr>
          <p:nvPr/>
        </p:nvSpPr>
        <p:spPr bwMode="auto">
          <a:xfrm>
            <a:off x="1439863" y="1728788"/>
            <a:ext cx="6691312" cy="4243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marL="215900" indent="-211138">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buClr>
                <a:srgbClr val="0000CC"/>
              </a:buClr>
              <a:buFont typeface="Wingdings" panose="05000000000000000000" pitchFamily="2" charset="2"/>
              <a:buChar char=""/>
            </a:pPr>
            <a:r>
              <a:rPr lang="zh-TW" altLang="zh-TW" sz="2000" b="1" dirty="0">
                <a:solidFill>
                  <a:srgbClr val="0000CC"/>
                </a:solidFill>
                <a:latin typeface="標楷體" panose="03000509000000000000" pitchFamily="65" charset="-120"/>
                <a:ea typeface="標楷體" panose="03000509000000000000" pitchFamily="65" charset="-120"/>
              </a:rPr>
              <a:t>輸出許可證證號</a:t>
            </a:r>
          </a:p>
          <a:p>
            <a:pPr marL="4762" indent="0">
              <a:lnSpc>
                <a:spcPct val="100000"/>
              </a:lnSpc>
              <a:buClr>
                <a:srgbClr val="0000CC"/>
              </a:buClr>
            </a:pPr>
            <a:r>
              <a:rPr lang="zh-TW" altLang="zh-TW" sz="2000" b="1" dirty="0">
                <a:solidFill>
                  <a:srgbClr val="0000CC"/>
                </a:solidFill>
                <a:latin typeface="標楷體" panose="03000509000000000000" pitchFamily="65" charset="-120"/>
                <a:ea typeface="標楷體" panose="03000509000000000000" pitchFamily="65" charset="-120"/>
              </a:rPr>
              <a:t>統計方式</a:t>
            </a:r>
            <a:r>
              <a:rPr lang="en-US" altLang="zh-TW" sz="2000" b="1" dirty="0">
                <a:solidFill>
                  <a:srgbClr val="0000CC"/>
                </a:solidFill>
                <a:latin typeface="標楷體" panose="03000509000000000000" pitchFamily="65" charset="-120"/>
                <a:ea typeface="標楷體" panose="03000509000000000000" pitchFamily="65" charset="-120"/>
              </a:rPr>
              <a:t>1A</a:t>
            </a:r>
            <a:r>
              <a:rPr lang="zh-TW" altLang="zh-TW" sz="2000" b="1" dirty="0">
                <a:solidFill>
                  <a:srgbClr val="0000CC"/>
                </a:solidFill>
                <a:latin typeface="標楷體" panose="03000509000000000000" pitchFamily="65" charset="-120"/>
                <a:ea typeface="標楷體" panose="03000509000000000000" pitchFamily="65" charset="-120"/>
              </a:rPr>
              <a:t>（出口）、</a:t>
            </a:r>
            <a:r>
              <a:rPr lang="en-US" altLang="zh-TW" sz="2000" b="1" dirty="0">
                <a:solidFill>
                  <a:srgbClr val="0000CC"/>
                </a:solidFill>
                <a:latin typeface="標楷體" panose="03000509000000000000" pitchFamily="65" charset="-120"/>
                <a:ea typeface="標楷體" panose="03000509000000000000" pitchFamily="65" charset="-120"/>
              </a:rPr>
              <a:t>8A</a:t>
            </a:r>
            <a:r>
              <a:rPr lang="zh-TW" altLang="zh-TW" sz="2000" b="1" dirty="0">
                <a:solidFill>
                  <a:srgbClr val="0000CC"/>
                </a:solidFill>
                <a:latin typeface="標楷體" panose="03000509000000000000" pitchFamily="65" charset="-120"/>
                <a:ea typeface="標楷體" panose="03000509000000000000" pitchFamily="65" charset="-120"/>
              </a:rPr>
              <a:t>（復出口）</a:t>
            </a:r>
          </a:p>
          <a:p>
            <a:pPr marL="4762" indent="0">
              <a:lnSpc>
                <a:spcPct val="100000"/>
              </a:lnSpc>
              <a:buClr>
                <a:srgbClr val="0000CC"/>
              </a:buClr>
            </a:pPr>
            <a:r>
              <a:rPr lang="zh-TW" altLang="zh-TW" sz="2000" b="1" dirty="0">
                <a:solidFill>
                  <a:srgbClr val="0000CC"/>
                </a:solidFill>
                <a:latin typeface="標楷體" panose="03000509000000000000" pitchFamily="65" charset="-120"/>
                <a:ea typeface="標楷體" panose="03000509000000000000" pitchFamily="65" charset="-120"/>
              </a:rPr>
              <a:t>審驗方式</a:t>
            </a:r>
            <a:r>
              <a:rPr lang="en-US" altLang="zh-TW" sz="2000" b="1" dirty="0">
                <a:solidFill>
                  <a:srgbClr val="0000CC"/>
                </a:solidFill>
                <a:latin typeface="標楷體" panose="03000509000000000000" pitchFamily="65" charset="-120"/>
                <a:ea typeface="標楷體" panose="03000509000000000000" pitchFamily="65" charset="-120"/>
              </a:rPr>
              <a:t>8</a:t>
            </a:r>
          </a:p>
          <a:p>
            <a:pPr marL="4762" indent="0">
              <a:lnSpc>
                <a:spcPct val="100000"/>
              </a:lnSpc>
              <a:buClr>
                <a:srgbClr val="0000CC"/>
              </a:buClr>
            </a:pPr>
            <a:r>
              <a:rPr lang="zh-TW" altLang="zh-TW" sz="2000" b="1" dirty="0">
                <a:solidFill>
                  <a:srgbClr val="0000CC"/>
                </a:solidFill>
                <a:latin typeface="標楷體" panose="03000509000000000000" pitchFamily="65" charset="-120"/>
                <a:ea typeface="標楷體" panose="03000509000000000000" pitchFamily="65" charset="-120"/>
              </a:rPr>
              <a:t>分批出口</a:t>
            </a:r>
            <a:r>
              <a:rPr lang="en-US" altLang="zh-TW" sz="2000" b="1" dirty="0">
                <a:solidFill>
                  <a:srgbClr val="0000CC"/>
                </a:solidFill>
                <a:latin typeface="標楷體" panose="03000509000000000000" pitchFamily="65" charset="-120"/>
                <a:ea typeface="標楷體" panose="03000509000000000000" pitchFamily="65" charset="-120"/>
              </a:rPr>
              <a:t>1</a:t>
            </a:r>
            <a:r>
              <a:rPr lang="zh-TW" altLang="zh-TW" sz="2000" b="1" dirty="0">
                <a:solidFill>
                  <a:srgbClr val="0000CC"/>
                </a:solidFill>
                <a:latin typeface="標楷體" panose="03000509000000000000" pitchFamily="65" charset="-120"/>
                <a:ea typeface="標楷體" panose="03000509000000000000" pitchFamily="65" charset="-120"/>
              </a:rPr>
              <a:t>個月內應完成核銷、電子簽章不在此限。</a:t>
            </a:r>
          </a:p>
          <a:p>
            <a:pPr>
              <a:lnSpc>
                <a:spcPct val="100000"/>
              </a:lnSpc>
              <a:buClrTx/>
              <a:buSzTx/>
              <a:buFontTx/>
              <a:buNone/>
            </a:pPr>
            <a:endParaRPr lang="en-US" altLang="zh-TW" sz="2000" dirty="0">
              <a:cs typeface="DejaVu Sans" panose="020B0603030804020204" pitchFamily="34" charset="0"/>
            </a:endParaRPr>
          </a:p>
          <a:p>
            <a:pPr>
              <a:lnSpc>
                <a:spcPct val="100000"/>
              </a:lnSpc>
              <a:buClr>
                <a:srgbClr val="0000CC"/>
              </a:buClr>
              <a:buFont typeface="Wingdings" panose="05000000000000000000" pitchFamily="2" charset="2"/>
              <a:buChar char=""/>
            </a:pPr>
            <a:r>
              <a:rPr lang="zh-TW" altLang="zh-TW" sz="2000" b="1" dirty="0">
                <a:solidFill>
                  <a:srgbClr val="0000CC"/>
                </a:solidFill>
                <a:latin typeface="標楷體" panose="03000509000000000000" pitchFamily="65" charset="-120"/>
                <a:ea typeface="標楷體" panose="03000509000000000000" pitchFamily="65" charset="-120"/>
              </a:rPr>
              <a:t>出口報單常見問題</a:t>
            </a:r>
          </a:p>
          <a:p>
            <a:pPr>
              <a:lnSpc>
                <a:spcPct val="100000"/>
              </a:lnSpc>
              <a:buClr>
                <a:srgbClr val="CC00CC"/>
              </a:buClr>
              <a:buFont typeface="Wingdings" panose="05000000000000000000" pitchFamily="2" charset="2"/>
              <a:buChar char=""/>
            </a:pPr>
            <a:r>
              <a:rPr lang="zh-TW" altLang="zh-TW" sz="2000" b="1" dirty="0">
                <a:solidFill>
                  <a:srgbClr val="0000CC"/>
                </a:solidFill>
                <a:latin typeface="標楷體" panose="03000509000000000000" pitchFamily="65" charset="-120"/>
                <a:ea typeface="標楷體" panose="03000509000000000000" pitchFamily="65" charset="-120"/>
              </a:rPr>
              <a:t>買方為承攬業</a:t>
            </a:r>
          </a:p>
          <a:p>
            <a:pPr>
              <a:lnSpc>
                <a:spcPct val="100000"/>
              </a:lnSpc>
              <a:buClr>
                <a:srgbClr val="CC00CC"/>
              </a:buClr>
              <a:buFont typeface="Wingdings" panose="05000000000000000000" pitchFamily="2" charset="2"/>
              <a:buChar char=""/>
            </a:pPr>
            <a:r>
              <a:rPr lang="zh-TW" altLang="zh-TW" sz="2000" b="1" dirty="0">
                <a:solidFill>
                  <a:srgbClr val="0000CC"/>
                </a:solidFill>
                <a:latin typeface="標楷體" panose="03000509000000000000" pitchFamily="65" charset="-120"/>
                <a:ea typeface="標楷體" panose="03000509000000000000" pitchFamily="65" charset="-120"/>
              </a:rPr>
              <a:t>買方地址申報不符</a:t>
            </a:r>
          </a:p>
          <a:p>
            <a:pPr>
              <a:lnSpc>
                <a:spcPct val="100000"/>
              </a:lnSpc>
              <a:buClr>
                <a:srgbClr val="CC00CC"/>
              </a:buClr>
              <a:buFont typeface="Wingdings" panose="05000000000000000000" pitchFamily="2" charset="2"/>
              <a:buChar char=""/>
            </a:pPr>
            <a:r>
              <a:rPr lang="zh-TW" altLang="zh-TW" sz="2000" b="1" dirty="0">
                <a:solidFill>
                  <a:srgbClr val="0000CC"/>
                </a:solidFill>
                <a:latin typeface="標楷體" panose="03000509000000000000" pitchFamily="65" charset="-120"/>
                <a:ea typeface="標楷體" panose="03000509000000000000" pitchFamily="65" charset="-120"/>
              </a:rPr>
              <a:t>貨名申報籠統</a:t>
            </a:r>
          </a:p>
          <a:p>
            <a:pPr>
              <a:lnSpc>
                <a:spcPct val="100000"/>
              </a:lnSpc>
              <a:buClr>
                <a:srgbClr val="CC00CC"/>
              </a:buClr>
              <a:buFont typeface="Wingdings" panose="05000000000000000000" pitchFamily="2" charset="2"/>
              <a:buChar char=""/>
            </a:pPr>
            <a:r>
              <a:rPr lang="zh-TW" altLang="zh-TW" sz="2000" b="1" dirty="0">
                <a:solidFill>
                  <a:srgbClr val="0000CC"/>
                </a:solidFill>
                <a:latin typeface="標楷體" panose="03000509000000000000" pitchFamily="65" charset="-120"/>
                <a:ea typeface="標楷體" panose="03000509000000000000" pitchFamily="65" charset="-120"/>
              </a:rPr>
              <a:t>貨物申報非主品名</a:t>
            </a:r>
          </a:p>
          <a:p>
            <a:pPr>
              <a:lnSpc>
                <a:spcPct val="100000"/>
              </a:lnSpc>
              <a:buClr>
                <a:srgbClr val="CC00CC"/>
              </a:buClr>
              <a:buFont typeface="Wingdings" panose="05000000000000000000" pitchFamily="2" charset="2"/>
              <a:buChar char=""/>
            </a:pPr>
            <a:r>
              <a:rPr lang="zh-TW" altLang="zh-TW" sz="2000" b="1" dirty="0">
                <a:solidFill>
                  <a:srgbClr val="0000CC"/>
                </a:solidFill>
                <a:latin typeface="標楷體" panose="03000509000000000000" pitchFamily="65" charset="-120"/>
                <a:ea typeface="標楷體" panose="03000509000000000000" pitchFamily="65" charset="-120"/>
              </a:rPr>
              <a:t>完整貨名卻分散申報</a:t>
            </a:r>
          </a:p>
          <a:p>
            <a:pPr>
              <a:lnSpc>
                <a:spcPct val="100000"/>
              </a:lnSpc>
              <a:buClr>
                <a:srgbClr val="CC00CC"/>
              </a:buClr>
              <a:buFont typeface="Wingdings" panose="05000000000000000000" pitchFamily="2" charset="2"/>
              <a:buChar char=""/>
            </a:pPr>
            <a:r>
              <a:rPr lang="zh-TW" altLang="zh-TW" sz="2000" b="1" dirty="0">
                <a:solidFill>
                  <a:srgbClr val="0000CC"/>
                </a:solidFill>
                <a:latin typeface="標楷體" panose="03000509000000000000" pitchFamily="65" charset="-120"/>
                <a:ea typeface="標楷體" panose="03000509000000000000" pitchFamily="65" charset="-120"/>
              </a:rPr>
              <a:t>稅則錯誤</a:t>
            </a:r>
          </a:p>
          <a:p>
            <a:pPr>
              <a:lnSpc>
                <a:spcPct val="100000"/>
              </a:lnSpc>
              <a:buClr>
                <a:srgbClr val="CC00CC"/>
              </a:buClr>
              <a:buFont typeface="Wingdings" panose="05000000000000000000" pitchFamily="2" charset="2"/>
              <a:buChar char=""/>
            </a:pPr>
            <a:r>
              <a:rPr lang="zh-TW" altLang="zh-TW" sz="2000" b="1" dirty="0">
                <a:solidFill>
                  <a:srgbClr val="0000CC"/>
                </a:solidFill>
                <a:latin typeface="標楷體" panose="03000509000000000000" pitchFamily="65" charset="-120"/>
                <a:ea typeface="標楷體" panose="03000509000000000000" pitchFamily="65" charset="-120"/>
              </a:rPr>
              <a:t>無法提供型錄</a:t>
            </a:r>
          </a:p>
          <a:p>
            <a:pPr>
              <a:lnSpc>
                <a:spcPct val="100000"/>
              </a:lnSpc>
              <a:buClrTx/>
              <a:buSzTx/>
              <a:buFontTx/>
              <a:buNone/>
            </a:pPr>
            <a:endParaRPr lang="en-US" altLang="zh-TW" sz="2000" dirty="0">
              <a:cs typeface="DejaVu Sans" panose="020B0603030804020204" pitchFamily="34" charset="0"/>
            </a:endParaRPr>
          </a:p>
        </p:txBody>
      </p:sp>
    </p:spTree>
    <p:extLst>
      <p:ext uri="{BB962C8B-B14F-4D97-AF65-F5344CB8AC3E}">
        <p14:creationId xmlns:p14="http://schemas.microsoft.com/office/powerpoint/2010/main" val="22592314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CustomShape 1"/>
          <p:cNvSpPr/>
          <p:nvPr/>
        </p:nvSpPr>
        <p:spPr>
          <a:xfrm>
            <a:off x="1681200" y="633240"/>
            <a:ext cx="7170480" cy="6944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r>
              <a:rPr lang="en-US" sz="3600" b="1" strike="noStrike" spc="-1">
                <a:solidFill>
                  <a:srgbClr val="0000CC"/>
                </a:solidFill>
                <a:uFill>
                  <a:solidFill>
                    <a:srgbClr val="FFFFFF"/>
                  </a:solidFill>
                </a:uFill>
                <a:latin typeface="標楷體"/>
                <a:ea typeface="標楷體"/>
              </a:rPr>
              <a:t>認識出口報單</a:t>
            </a:r>
            <a:endParaRPr lang="en-US" sz="3600" b="0" strike="noStrike" spc="-1">
              <a:solidFill>
                <a:srgbClr val="000000"/>
              </a:solidFill>
              <a:uFill>
                <a:solidFill>
                  <a:srgbClr val="FFFFFF"/>
                </a:solidFill>
              </a:uFill>
              <a:latin typeface="Arial"/>
            </a:endParaRPr>
          </a:p>
        </p:txBody>
      </p:sp>
      <p:pic>
        <p:nvPicPr>
          <p:cNvPr id="5" name="圖片 4"/>
          <p:cNvPicPr/>
          <p:nvPr/>
        </p:nvPicPr>
        <p:blipFill>
          <a:blip r:embed="rId2"/>
          <a:stretch/>
        </p:blipFill>
        <p:spPr>
          <a:xfrm>
            <a:off x="6912000" y="432000"/>
            <a:ext cx="1547640" cy="1799280"/>
          </a:xfrm>
          <a:prstGeom prst="rect">
            <a:avLst/>
          </a:prstGeom>
          <a:ln>
            <a:noFill/>
          </a:ln>
        </p:spPr>
      </p:pic>
      <p:pic>
        <p:nvPicPr>
          <p:cNvPr id="6" name="圖片 5"/>
          <p:cNvPicPr/>
          <p:nvPr/>
        </p:nvPicPr>
        <p:blipFill>
          <a:blip r:embed="rId3"/>
          <a:stretch/>
        </p:blipFill>
        <p:spPr>
          <a:xfrm>
            <a:off x="1908000" y="1328400"/>
            <a:ext cx="5327280" cy="5438880"/>
          </a:xfrm>
          <a:prstGeom prst="rect">
            <a:avLst/>
          </a:prstGeom>
          <a:ln>
            <a:noFill/>
          </a:ln>
        </p:spPr>
      </p:pic>
      <p:sp>
        <p:nvSpPr>
          <p:cNvPr id="7" name="CustomShape 2"/>
          <p:cNvSpPr/>
          <p:nvPr/>
        </p:nvSpPr>
        <p:spPr>
          <a:xfrm>
            <a:off x="6732000" y="3240000"/>
            <a:ext cx="503280" cy="863280"/>
          </a:xfrm>
          <a:prstGeom prst="ellipse">
            <a:avLst/>
          </a:prstGeom>
          <a:noFill/>
          <a:ln w="18000">
            <a:solidFill>
              <a:srgbClr val="FF0000"/>
            </a:solidFill>
            <a:round/>
          </a:ln>
        </p:spPr>
        <p:style>
          <a:lnRef idx="0">
            <a:scrgbClr r="0" g="0" b="0"/>
          </a:lnRef>
          <a:fillRef idx="0">
            <a:scrgbClr r="0" g="0" b="0"/>
          </a:fillRef>
          <a:effectRef idx="0">
            <a:scrgbClr r="0" g="0" b="0"/>
          </a:effectRef>
          <a:fontRef idx="minor"/>
        </p:style>
      </p:sp>
      <p:sp>
        <p:nvSpPr>
          <p:cNvPr id="8" name="CustomShape 3"/>
          <p:cNvSpPr/>
          <p:nvPr/>
        </p:nvSpPr>
        <p:spPr>
          <a:xfrm>
            <a:off x="7812000" y="2520000"/>
            <a:ext cx="647280" cy="1223280"/>
          </a:xfrm>
          <a:prstGeom prst="ellipse">
            <a:avLst/>
          </a:prstGeom>
          <a:noFill/>
          <a:ln w="18000">
            <a:solidFill>
              <a:srgbClr val="FF0000"/>
            </a:solidFill>
            <a:round/>
          </a:ln>
        </p:spPr>
        <p:style>
          <a:lnRef idx="0">
            <a:scrgbClr r="0" g="0" b="0"/>
          </a:lnRef>
          <a:fillRef idx="0">
            <a:scrgbClr r="0" g="0" b="0"/>
          </a:fillRef>
          <a:effectRef idx="0">
            <a:scrgbClr r="0" g="0" b="0"/>
          </a:effectRef>
          <a:fontRef idx="minor"/>
        </p:style>
        <p:txBody>
          <a:bodyPr wrap="none" lIns="99000" tIns="54000" rIns="99000" bIns="54000" anchor="ctr"/>
          <a:lstStyle/>
          <a:p>
            <a:pPr algn="ctr">
              <a:lnSpc>
                <a:spcPct val="100000"/>
              </a:lnSpc>
            </a:pPr>
            <a:r>
              <a:rPr lang="en-US" sz="1600" b="1" strike="noStrike" spc="-1">
                <a:solidFill>
                  <a:srgbClr val="0000CC"/>
                </a:solidFill>
                <a:uFill>
                  <a:solidFill>
                    <a:srgbClr val="FFFFFF"/>
                  </a:solidFill>
                </a:uFill>
                <a:latin typeface="標楷體"/>
                <a:ea typeface="標楷體"/>
              </a:rPr>
              <a:t>統</a:t>
            </a:r>
            <a:endParaRPr lang="en-US" sz="1600" b="0" strike="noStrike" spc="-1">
              <a:solidFill>
                <a:srgbClr val="000000"/>
              </a:solidFill>
              <a:uFill>
                <a:solidFill>
                  <a:srgbClr val="FFFFFF"/>
                </a:solidFill>
              </a:uFill>
              <a:latin typeface="Arial"/>
            </a:endParaRPr>
          </a:p>
          <a:p>
            <a:pPr algn="ctr">
              <a:lnSpc>
                <a:spcPct val="100000"/>
              </a:lnSpc>
            </a:pPr>
            <a:r>
              <a:rPr lang="en-US" sz="1600" b="1" strike="noStrike" spc="-1">
                <a:solidFill>
                  <a:srgbClr val="0000CC"/>
                </a:solidFill>
                <a:uFill>
                  <a:solidFill>
                    <a:srgbClr val="FFFFFF"/>
                  </a:solidFill>
                </a:uFill>
                <a:latin typeface="標楷體"/>
                <a:ea typeface="標楷體"/>
              </a:rPr>
              <a:t>計</a:t>
            </a:r>
            <a:endParaRPr lang="en-US" sz="1600" b="0" strike="noStrike" spc="-1">
              <a:solidFill>
                <a:srgbClr val="000000"/>
              </a:solidFill>
              <a:uFill>
                <a:solidFill>
                  <a:srgbClr val="FFFFFF"/>
                </a:solidFill>
              </a:uFill>
              <a:latin typeface="Arial"/>
            </a:endParaRPr>
          </a:p>
          <a:p>
            <a:pPr algn="ctr">
              <a:lnSpc>
                <a:spcPct val="100000"/>
              </a:lnSpc>
            </a:pPr>
            <a:r>
              <a:rPr lang="en-US" sz="1600" b="1" strike="noStrike" spc="-1">
                <a:solidFill>
                  <a:srgbClr val="0000CC"/>
                </a:solidFill>
                <a:uFill>
                  <a:solidFill>
                    <a:srgbClr val="FFFFFF"/>
                  </a:solidFill>
                </a:uFill>
                <a:latin typeface="標楷體"/>
                <a:ea typeface="標楷體"/>
              </a:rPr>
              <a:t>方</a:t>
            </a:r>
            <a:endParaRPr lang="en-US" sz="1600" b="0" strike="noStrike" spc="-1">
              <a:solidFill>
                <a:srgbClr val="000000"/>
              </a:solidFill>
              <a:uFill>
                <a:solidFill>
                  <a:srgbClr val="FFFFFF"/>
                </a:solidFill>
              </a:uFill>
              <a:latin typeface="Arial"/>
            </a:endParaRPr>
          </a:p>
          <a:p>
            <a:pPr algn="ctr">
              <a:lnSpc>
                <a:spcPct val="100000"/>
              </a:lnSpc>
            </a:pPr>
            <a:r>
              <a:rPr lang="en-US" sz="1600" b="1" strike="noStrike" spc="-1">
                <a:solidFill>
                  <a:srgbClr val="0000CC"/>
                </a:solidFill>
                <a:uFill>
                  <a:solidFill>
                    <a:srgbClr val="FFFFFF"/>
                  </a:solidFill>
                </a:uFill>
                <a:latin typeface="標楷體"/>
                <a:ea typeface="標楷體"/>
              </a:rPr>
              <a:t>式</a:t>
            </a:r>
            <a:endParaRPr lang="en-US" sz="1600" b="0" strike="noStrike" spc="-1">
              <a:solidFill>
                <a:srgbClr val="000000"/>
              </a:solidFill>
              <a:uFill>
                <a:solidFill>
                  <a:srgbClr val="FFFFFF"/>
                </a:solidFill>
              </a:uFill>
              <a:latin typeface="Arial"/>
            </a:endParaRPr>
          </a:p>
        </p:txBody>
      </p:sp>
      <p:sp>
        <p:nvSpPr>
          <p:cNvPr id="9" name="CustomShape 4"/>
          <p:cNvSpPr/>
          <p:nvPr/>
        </p:nvSpPr>
        <p:spPr>
          <a:xfrm>
            <a:off x="6084000" y="5832000"/>
            <a:ext cx="719280" cy="575280"/>
          </a:xfrm>
          <a:prstGeom prst="ellipse">
            <a:avLst/>
          </a:prstGeom>
          <a:noFill/>
          <a:ln w="18000">
            <a:solidFill>
              <a:srgbClr val="FF0000"/>
            </a:solidFill>
            <a:round/>
          </a:ln>
        </p:spPr>
        <p:style>
          <a:lnRef idx="0">
            <a:scrgbClr r="0" g="0" b="0"/>
          </a:lnRef>
          <a:fillRef idx="0">
            <a:scrgbClr r="0" g="0" b="0"/>
          </a:fillRef>
          <a:effectRef idx="0">
            <a:scrgbClr r="0" g="0" b="0"/>
          </a:effectRef>
          <a:fontRef idx="minor"/>
        </p:style>
      </p:sp>
      <p:sp>
        <p:nvSpPr>
          <p:cNvPr id="10" name="Line 5"/>
          <p:cNvSpPr/>
          <p:nvPr/>
        </p:nvSpPr>
        <p:spPr>
          <a:xfrm flipV="1">
            <a:off x="7236000" y="3096000"/>
            <a:ext cx="576000" cy="576000"/>
          </a:xfrm>
          <a:prstGeom prst="line">
            <a:avLst/>
          </a:prstGeom>
          <a:ln>
            <a:solidFill>
              <a:srgbClr val="FF0000"/>
            </a:solidFill>
            <a:tailEnd type="triangle" w="med" len="med"/>
          </a:ln>
        </p:spPr>
        <p:style>
          <a:lnRef idx="0">
            <a:scrgbClr r="0" g="0" b="0"/>
          </a:lnRef>
          <a:fillRef idx="0">
            <a:scrgbClr r="0" g="0" b="0"/>
          </a:fillRef>
          <a:effectRef idx="0">
            <a:scrgbClr r="0" g="0" b="0"/>
          </a:effectRef>
          <a:fontRef idx="minor"/>
        </p:style>
      </p:sp>
      <p:sp>
        <p:nvSpPr>
          <p:cNvPr id="11" name="CustomShape 6"/>
          <p:cNvSpPr/>
          <p:nvPr/>
        </p:nvSpPr>
        <p:spPr>
          <a:xfrm>
            <a:off x="7308000" y="5364000"/>
            <a:ext cx="1439280" cy="719280"/>
          </a:xfrm>
          <a:prstGeom prst="ellipse">
            <a:avLst/>
          </a:prstGeom>
          <a:noFill/>
          <a:ln w="18000">
            <a:solidFill>
              <a:srgbClr val="FF0000"/>
            </a:solidFill>
            <a:round/>
          </a:ln>
        </p:spPr>
        <p:style>
          <a:lnRef idx="0">
            <a:scrgbClr r="0" g="0" b="0"/>
          </a:lnRef>
          <a:fillRef idx="0">
            <a:scrgbClr r="0" g="0" b="0"/>
          </a:fillRef>
          <a:effectRef idx="0">
            <a:scrgbClr r="0" g="0" b="0"/>
          </a:effectRef>
          <a:fontRef idx="minor"/>
        </p:style>
        <p:txBody>
          <a:bodyPr wrap="none" lIns="99000" tIns="54000" rIns="99000" bIns="54000" anchor="ctr"/>
          <a:lstStyle/>
          <a:p>
            <a:pPr algn="ctr">
              <a:lnSpc>
                <a:spcPct val="100000"/>
              </a:lnSpc>
            </a:pPr>
            <a:r>
              <a:rPr lang="en-US" sz="1600" b="1" strike="noStrike" spc="-1">
                <a:solidFill>
                  <a:srgbClr val="0000CC"/>
                </a:solidFill>
                <a:uFill>
                  <a:solidFill>
                    <a:srgbClr val="FFFFFF"/>
                  </a:solidFill>
                </a:uFill>
                <a:latin typeface="標楷體"/>
                <a:ea typeface="標楷體"/>
              </a:rPr>
              <a:t>申請</a:t>
            </a:r>
            <a:endParaRPr lang="en-US" sz="1600" b="0" strike="noStrike" spc="-1">
              <a:solidFill>
                <a:srgbClr val="000000"/>
              </a:solidFill>
              <a:uFill>
                <a:solidFill>
                  <a:srgbClr val="FFFFFF"/>
                </a:solidFill>
              </a:uFill>
              <a:latin typeface="Arial"/>
            </a:endParaRPr>
          </a:p>
          <a:p>
            <a:pPr algn="ctr">
              <a:lnSpc>
                <a:spcPct val="100000"/>
              </a:lnSpc>
            </a:pPr>
            <a:r>
              <a:rPr lang="en-US" sz="1600" b="1" strike="noStrike" spc="-1">
                <a:solidFill>
                  <a:srgbClr val="0000CC"/>
                </a:solidFill>
                <a:uFill>
                  <a:solidFill>
                    <a:srgbClr val="FFFFFF"/>
                  </a:solidFill>
                </a:uFill>
                <a:latin typeface="標楷體"/>
                <a:ea typeface="標楷體"/>
              </a:rPr>
              <a:t>審驗方式</a:t>
            </a:r>
            <a:endParaRPr lang="en-US" sz="1600" b="0" strike="noStrike" spc="-1">
              <a:solidFill>
                <a:srgbClr val="000000"/>
              </a:solidFill>
              <a:uFill>
                <a:solidFill>
                  <a:srgbClr val="FFFFFF"/>
                </a:solidFill>
              </a:uFill>
              <a:latin typeface="Arial"/>
            </a:endParaRPr>
          </a:p>
        </p:txBody>
      </p:sp>
      <p:sp>
        <p:nvSpPr>
          <p:cNvPr id="12" name="Line 7"/>
          <p:cNvSpPr/>
          <p:nvPr/>
        </p:nvSpPr>
        <p:spPr>
          <a:xfrm flipV="1">
            <a:off x="6804000" y="5904000"/>
            <a:ext cx="576000" cy="216000"/>
          </a:xfrm>
          <a:prstGeom prst="line">
            <a:avLst/>
          </a:prstGeom>
          <a:ln>
            <a:solidFill>
              <a:srgbClr val="FF0000"/>
            </a:solidFill>
            <a:tailEnd type="triangle" w="med" len="med"/>
          </a:ln>
        </p:spPr>
        <p:style>
          <a:lnRef idx="0">
            <a:scrgbClr r="0" g="0" b="0"/>
          </a:lnRef>
          <a:fillRef idx="0">
            <a:scrgbClr r="0" g="0" b="0"/>
          </a:fillRef>
          <a:effectRef idx="0">
            <a:scrgbClr r="0" g="0" b="0"/>
          </a:effectRef>
          <a:fontRef idx="minor"/>
        </p:style>
      </p:sp>
      <p:sp>
        <p:nvSpPr>
          <p:cNvPr id="13" name="CustomShape 8"/>
          <p:cNvSpPr/>
          <p:nvPr/>
        </p:nvSpPr>
        <p:spPr>
          <a:xfrm>
            <a:off x="3348000" y="1584000"/>
            <a:ext cx="935280" cy="143280"/>
          </a:xfrm>
          <a:prstGeom prst="rect">
            <a:avLst/>
          </a:prstGeom>
          <a:solidFill>
            <a:srgbClr val="729FCF"/>
          </a:solidFill>
          <a:ln>
            <a:solidFill>
              <a:srgbClr val="3465A4"/>
            </a:solidFill>
          </a:ln>
        </p:spPr>
        <p:style>
          <a:lnRef idx="0">
            <a:scrgbClr r="0" g="0" b="0"/>
          </a:lnRef>
          <a:fillRef idx="0">
            <a:scrgbClr r="0" g="0" b="0"/>
          </a:fillRef>
          <a:effectRef idx="0">
            <a:scrgbClr r="0" g="0" b="0"/>
          </a:effectRef>
          <a:fontRef idx="minor"/>
        </p:style>
      </p:sp>
      <p:sp>
        <p:nvSpPr>
          <p:cNvPr id="14" name="CustomShape 9"/>
          <p:cNvSpPr/>
          <p:nvPr/>
        </p:nvSpPr>
        <p:spPr>
          <a:xfrm>
            <a:off x="2628000" y="2592000"/>
            <a:ext cx="2447280" cy="287280"/>
          </a:xfrm>
          <a:prstGeom prst="rect">
            <a:avLst/>
          </a:prstGeom>
          <a:solidFill>
            <a:srgbClr val="729FCF"/>
          </a:solidFill>
          <a:ln>
            <a:solidFill>
              <a:srgbClr val="3465A4"/>
            </a:solidFill>
          </a:ln>
        </p:spPr>
        <p:style>
          <a:lnRef idx="0">
            <a:scrgbClr r="0" g="0" b="0"/>
          </a:lnRef>
          <a:fillRef idx="0">
            <a:scrgbClr r="0" g="0" b="0"/>
          </a:fillRef>
          <a:effectRef idx="0">
            <a:scrgbClr r="0" g="0" b="0"/>
          </a:effectRef>
          <a:fontRef idx="minor"/>
        </p:style>
      </p:sp>
      <p:sp>
        <p:nvSpPr>
          <p:cNvPr id="15" name="CustomShape 10"/>
          <p:cNvSpPr/>
          <p:nvPr/>
        </p:nvSpPr>
        <p:spPr>
          <a:xfrm>
            <a:off x="2628000" y="2448000"/>
            <a:ext cx="647280" cy="143280"/>
          </a:xfrm>
          <a:prstGeom prst="rect">
            <a:avLst/>
          </a:prstGeom>
          <a:solidFill>
            <a:srgbClr val="729FCF"/>
          </a:solidFill>
          <a:ln>
            <a:solidFill>
              <a:srgbClr val="3465A4"/>
            </a:solidFill>
          </a:ln>
        </p:spPr>
        <p:style>
          <a:lnRef idx="0">
            <a:scrgbClr r="0" g="0" b="0"/>
          </a:lnRef>
          <a:fillRef idx="0">
            <a:scrgbClr r="0" g="0" b="0"/>
          </a:fillRef>
          <a:effectRef idx="0">
            <a:scrgbClr r="0" g="0" b="0"/>
          </a:effectRef>
          <a:fontRef idx="minor"/>
        </p:style>
      </p:sp>
      <p:sp>
        <p:nvSpPr>
          <p:cNvPr id="16" name="CustomShape 11"/>
          <p:cNvSpPr/>
          <p:nvPr/>
        </p:nvSpPr>
        <p:spPr>
          <a:xfrm>
            <a:off x="1118160" y="2880000"/>
            <a:ext cx="357120" cy="734040"/>
          </a:xfrm>
          <a:prstGeom prst="ellipse">
            <a:avLst/>
          </a:prstGeom>
          <a:noFill/>
          <a:ln w="18000">
            <a:solidFill>
              <a:srgbClr val="FF0000"/>
            </a:solidFill>
            <a:round/>
          </a:ln>
        </p:spPr>
        <p:style>
          <a:lnRef idx="0">
            <a:scrgbClr r="0" g="0" b="0"/>
          </a:lnRef>
          <a:fillRef idx="0">
            <a:scrgbClr r="0" g="0" b="0"/>
          </a:fillRef>
          <a:effectRef idx="0">
            <a:scrgbClr r="0" g="0" b="0"/>
          </a:effectRef>
          <a:fontRef idx="minor"/>
        </p:style>
        <p:txBody>
          <a:bodyPr wrap="none" lIns="99000" tIns="54000" rIns="99000" bIns="54000" anchor="ctr"/>
          <a:lstStyle/>
          <a:p>
            <a:pPr algn="ctr">
              <a:lnSpc>
                <a:spcPct val="100000"/>
              </a:lnSpc>
            </a:pPr>
            <a:r>
              <a:rPr lang="en-US" sz="1600" b="1" strike="noStrike" spc="-1">
                <a:solidFill>
                  <a:srgbClr val="0000CC"/>
                </a:solidFill>
                <a:uFill>
                  <a:solidFill>
                    <a:srgbClr val="FFFFFF"/>
                  </a:solidFill>
                </a:uFill>
                <a:latin typeface="標楷體"/>
                <a:ea typeface="標楷體"/>
              </a:rPr>
              <a:t>買</a:t>
            </a:r>
            <a:endParaRPr lang="en-US" sz="1600" b="0" strike="noStrike" spc="-1">
              <a:solidFill>
                <a:srgbClr val="000000"/>
              </a:solidFill>
              <a:uFill>
                <a:solidFill>
                  <a:srgbClr val="FFFFFF"/>
                </a:solidFill>
              </a:uFill>
              <a:latin typeface="Arial"/>
            </a:endParaRPr>
          </a:p>
          <a:p>
            <a:pPr algn="ctr">
              <a:lnSpc>
                <a:spcPct val="100000"/>
              </a:lnSpc>
            </a:pPr>
            <a:r>
              <a:rPr lang="en-US" sz="1600" b="1" strike="noStrike" spc="-1">
                <a:solidFill>
                  <a:srgbClr val="0000CC"/>
                </a:solidFill>
                <a:uFill>
                  <a:solidFill>
                    <a:srgbClr val="FFFFFF"/>
                  </a:solidFill>
                </a:uFill>
                <a:latin typeface="標楷體"/>
                <a:ea typeface="標楷體"/>
              </a:rPr>
              <a:t>方</a:t>
            </a:r>
            <a:endParaRPr lang="en-US" sz="1600" b="0" strike="noStrike" spc="-1">
              <a:solidFill>
                <a:srgbClr val="000000"/>
              </a:solidFill>
              <a:uFill>
                <a:solidFill>
                  <a:srgbClr val="FFFFFF"/>
                </a:solidFill>
              </a:uFill>
              <a:latin typeface="Arial"/>
            </a:endParaRPr>
          </a:p>
        </p:txBody>
      </p:sp>
      <p:sp>
        <p:nvSpPr>
          <p:cNvPr id="17" name="CustomShape 12"/>
          <p:cNvSpPr/>
          <p:nvPr/>
        </p:nvSpPr>
        <p:spPr>
          <a:xfrm>
            <a:off x="972000" y="1728000"/>
            <a:ext cx="1079280" cy="662040"/>
          </a:xfrm>
          <a:prstGeom prst="ellipse">
            <a:avLst/>
          </a:prstGeom>
          <a:noFill/>
          <a:ln w="18000">
            <a:solidFill>
              <a:srgbClr val="FF0000"/>
            </a:solidFill>
            <a:round/>
          </a:ln>
        </p:spPr>
        <p:style>
          <a:lnRef idx="0">
            <a:scrgbClr r="0" g="0" b="0"/>
          </a:lnRef>
          <a:fillRef idx="0">
            <a:scrgbClr r="0" g="0" b="0"/>
          </a:fillRef>
          <a:effectRef idx="0">
            <a:scrgbClr r="0" g="0" b="0"/>
          </a:effectRef>
          <a:fontRef idx="minor"/>
        </p:style>
        <p:txBody>
          <a:bodyPr wrap="none" lIns="99000" tIns="54000" rIns="99000" bIns="54000" anchor="ctr"/>
          <a:lstStyle/>
          <a:p>
            <a:pPr algn="ctr">
              <a:lnSpc>
                <a:spcPct val="100000"/>
              </a:lnSpc>
            </a:pPr>
            <a:r>
              <a:rPr lang="en-US" sz="1600" b="1" strike="noStrike" spc="-1">
                <a:solidFill>
                  <a:srgbClr val="0000CC"/>
                </a:solidFill>
                <a:uFill>
                  <a:solidFill>
                    <a:srgbClr val="FFFFFF"/>
                  </a:solidFill>
                </a:uFill>
                <a:latin typeface="標楷體"/>
                <a:ea typeface="標楷體"/>
              </a:rPr>
              <a:t>目的國家</a:t>
            </a:r>
            <a:endParaRPr lang="en-US" sz="1600" b="0" strike="noStrike" spc="-1">
              <a:solidFill>
                <a:srgbClr val="000000"/>
              </a:solidFill>
              <a:uFill>
                <a:solidFill>
                  <a:srgbClr val="FFFFFF"/>
                </a:solidFill>
              </a:uFill>
              <a:latin typeface="Arial"/>
            </a:endParaRPr>
          </a:p>
          <a:p>
            <a:pPr algn="ctr">
              <a:lnSpc>
                <a:spcPct val="100000"/>
              </a:lnSpc>
            </a:pPr>
            <a:r>
              <a:rPr lang="en-US" sz="1600" b="1" strike="noStrike" spc="-1">
                <a:solidFill>
                  <a:srgbClr val="0000CC"/>
                </a:solidFill>
                <a:uFill>
                  <a:solidFill>
                    <a:srgbClr val="FFFFFF"/>
                  </a:solidFill>
                </a:uFill>
                <a:latin typeface="標楷體"/>
                <a:ea typeface="標楷體"/>
              </a:rPr>
              <a:t>及代碼</a:t>
            </a:r>
            <a:endParaRPr lang="en-US" sz="1600" b="0" strike="noStrike" spc="-1">
              <a:solidFill>
                <a:srgbClr val="000000"/>
              </a:solidFill>
              <a:uFill>
                <a:solidFill>
                  <a:srgbClr val="FFFFFF"/>
                </a:solidFill>
              </a:uFill>
              <a:latin typeface="Arial"/>
            </a:endParaRPr>
          </a:p>
        </p:txBody>
      </p:sp>
      <p:sp>
        <p:nvSpPr>
          <p:cNvPr id="18" name="CustomShape 13"/>
          <p:cNvSpPr/>
          <p:nvPr/>
        </p:nvSpPr>
        <p:spPr>
          <a:xfrm>
            <a:off x="1908720" y="3096720"/>
            <a:ext cx="431280" cy="863280"/>
          </a:xfrm>
          <a:prstGeom prst="ellipse">
            <a:avLst/>
          </a:prstGeom>
          <a:noFill/>
          <a:ln w="18000">
            <a:solidFill>
              <a:srgbClr val="FF0000"/>
            </a:solidFill>
            <a:round/>
          </a:ln>
        </p:spPr>
        <p:style>
          <a:lnRef idx="0">
            <a:scrgbClr r="0" g="0" b="0"/>
          </a:lnRef>
          <a:fillRef idx="0">
            <a:scrgbClr r="0" g="0" b="0"/>
          </a:fillRef>
          <a:effectRef idx="0">
            <a:scrgbClr r="0" g="0" b="0"/>
          </a:effectRef>
          <a:fontRef idx="minor"/>
        </p:style>
      </p:sp>
      <p:sp>
        <p:nvSpPr>
          <p:cNvPr id="19" name="CustomShape 14"/>
          <p:cNvSpPr/>
          <p:nvPr/>
        </p:nvSpPr>
        <p:spPr>
          <a:xfrm>
            <a:off x="2916000" y="1656000"/>
            <a:ext cx="719280" cy="503280"/>
          </a:xfrm>
          <a:prstGeom prst="ellipse">
            <a:avLst/>
          </a:prstGeom>
          <a:noFill/>
          <a:ln w="18000">
            <a:solidFill>
              <a:srgbClr val="FF0000"/>
            </a:solidFill>
            <a:round/>
          </a:ln>
        </p:spPr>
        <p:style>
          <a:lnRef idx="0">
            <a:scrgbClr r="0" g="0" b="0"/>
          </a:lnRef>
          <a:fillRef idx="0">
            <a:scrgbClr r="0" g="0" b="0"/>
          </a:fillRef>
          <a:effectRef idx="0">
            <a:scrgbClr r="0" g="0" b="0"/>
          </a:effectRef>
          <a:fontRef idx="minor"/>
        </p:style>
      </p:sp>
      <p:sp>
        <p:nvSpPr>
          <p:cNvPr id="20" name="Line 15"/>
          <p:cNvSpPr/>
          <p:nvPr/>
        </p:nvSpPr>
        <p:spPr>
          <a:xfrm>
            <a:off x="1476000" y="3240000"/>
            <a:ext cx="432720" cy="288000"/>
          </a:xfrm>
          <a:prstGeom prst="line">
            <a:avLst/>
          </a:prstGeom>
          <a:ln>
            <a:solidFill>
              <a:srgbClr val="FF0000"/>
            </a:solidFill>
            <a:headEnd type="triangle" w="med" len="med"/>
          </a:ln>
        </p:spPr>
        <p:style>
          <a:lnRef idx="0">
            <a:scrgbClr r="0" g="0" b="0"/>
          </a:lnRef>
          <a:fillRef idx="0">
            <a:scrgbClr r="0" g="0" b="0"/>
          </a:fillRef>
          <a:effectRef idx="0">
            <a:scrgbClr r="0" g="0" b="0"/>
          </a:effectRef>
          <a:fontRef idx="minor"/>
        </p:style>
      </p:sp>
      <p:sp>
        <p:nvSpPr>
          <p:cNvPr id="21" name="Line 16"/>
          <p:cNvSpPr/>
          <p:nvPr/>
        </p:nvSpPr>
        <p:spPr>
          <a:xfrm flipV="1">
            <a:off x="2052000" y="1944000"/>
            <a:ext cx="864000" cy="144000"/>
          </a:xfrm>
          <a:prstGeom prst="line">
            <a:avLst/>
          </a:prstGeom>
          <a:ln>
            <a:solidFill>
              <a:srgbClr val="FF0000"/>
            </a:solidFill>
            <a:headEnd type="triangle" w="med" len="med"/>
          </a:ln>
        </p:spPr>
        <p:style>
          <a:lnRef idx="0">
            <a:scrgbClr r="0" g="0" b="0"/>
          </a:lnRef>
          <a:fillRef idx="0">
            <a:scrgbClr r="0" g="0" b="0"/>
          </a:fillRef>
          <a:effectRef idx="0">
            <a:scrgbClr r="0" g="0" b="0"/>
          </a:effectRef>
          <a:fontRef idx="minor"/>
        </p:style>
      </p:sp>
      <p:sp>
        <p:nvSpPr>
          <p:cNvPr id="22" name="CustomShape 17"/>
          <p:cNvSpPr/>
          <p:nvPr/>
        </p:nvSpPr>
        <p:spPr>
          <a:xfrm>
            <a:off x="3636000" y="3240000"/>
            <a:ext cx="1727280" cy="215280"/>
          </a:xfrm>
          <a:prstGeom prst="rect">
            <a:avLst/>
          </a:prstGeom>
          <a:noFill/>
          <a:ln w="18000">
            <a:solidFill>
              <a:srgbClr val="FF0066"/>
            </a:solidFill>
            <a:round/>
          </a:ln>
        </p:spPr>
        <p:style>
          <a:lnRef idx="0">
            <a:scrgbClr r="0" g="0" b="0"/>
          </a:lnRef>
          <a:fillRef idx="0">
            <a:scrgbClr r="0" g="0" b="0"/>
          </a:fillRef>
          <a:effectRef idx="0">
            <a:scrgbClr r="0" g="0" b="0"/>
          </a:effectRef>
          <a:fontRef idx="minor"/>
        </p:style>
      </p:sp>
      <p:sp>
        <p:nvSpPr>
          <p:cNvPr id="23" name="CustomShape 18"/>
          <p:cNvSpPr/>
          <p:nvPr/>
        </p:nvSpPr>
        <p:spPr>
          <a:xfrm>
            <a:off x="3636000" y="3240000"/>
            <a:ext cx="1727280" cy="215280"/>
          </a:xfrm>
          <a:prstGeom prst="rect">
            <a:avLst/>
          </a:prstGeom>
          <a:noFill/>
          <a:ln w="18000">
            <a:solidFill>
              <a:srgbClr val="FF0066"/>
            </a:solidFill>
            <a:round/>
          </a:ln>
        </p:spPr>
        <p:style>
          <a:lnRef idx="0">
            <a:scrgbClr r="0" g="0" b="0"/>
          </a:lnRef>
          <a:fillRef idx="0">
            <a:scrgbClr r="0" g="0" b="0"/>
          </a:fillRef>
          <a:effectRef idx="0">
            <a:scrgbClr r="0" g="0" b="0"/>
          </a:effectRef>
          <a:fontRef idx="minor"/>
        </p:style>
      </p:sp>
      <p:sp>
        <p:nvSpPr>
          <p:cNvPr id="24" name="CustomShape 19"/>
          <p:cNvSpPr/>
          <p:nvPr/>
        </p:nvSpPr>
        <p:spPr>
          <a:xfrm>
            <a:off x="3636000" y="3240000"/>
            <a:ext cx="1727280" cy="215280"/>
          </a:xfrm>
          <a:prstGeom prst="rect">
            <a:avLst/>
          </a:prstGeom>
          <a:noFill/>
          <a:ln w="18000">
            <a:solidFill>
              <a:srgbClr val="FF0066"/>
            </a:solidFill>
            <a:round/>
          </a:ln>
        </p:spPr>
        <p:style>
          <a:lnRef idx="0">
            <a:scrgbClr r="0" g="0" b="0"/>
          </a:lnRef>
          <a:fillRef idx="0">
            <a:scrgbClr r="0" g="0" b="0"/>
          </a:fillRef>
          <a:effectRef idx="0">
            <a:scrgbClr r="0" g="0" b="0"/>
          </a:effectRef>
          <a:fontRef idx="minor"/>
        </p:style>
      </p:sp>
      <p:sp>
        <p:nvSpPr>
          <p:cNvPr id="25" name="CustomShape 20"/>
          <p:cNvSpPr/>
          <p:nvPr/>
        </p:nvSpPr>
        <p:spPr>
          <a:xfrm>
            <a:off x="3564000" y="4392000"/>
            <a:ext cx="2447280" cy="431280"/>
          </a:xfrm>
          <a:prstGeom prst="rect">
            <a:avLst/>
          </a:prstGeom>
          <a:noFill/>
          <a:ln w="18000">
            <a:solidFill>
              <a:srgbClr val="FF0000"/>
            </a:solidFill>
            <a:round/>
          </a:ln>
        </p:spPr>
        <p:style>
          <a:lnRef idx="0">
            <a:scrgbClr r="0" g="0" b="0"/>
          </a:lnRef>
          <a:fillRef idx="0">
            <a:scrgbClr r="0" g="0" b="0"/>
          </a:fillRef>
          <a:effectRef idx="0">
            <a:scrgbClr r="0" g="0" b="0"/>
          </a:effectRef>
          <a:fontRef idx="minor"/>
        </p:style>
        <p:txBody>
          <a:bodyPr wrap="none" lIns="99000" tIns="54000" rIns="99000" bIns="54000" anchor="ctr"/>
          <a:lstStyle/>
          <a:p>
            <a:pPr algn="ctr">
              <a:lnSpc>
                <a:spcPct val="100000"/>
              </a:lnSpc>
            </a:pPr>
            <a:r>
              <a:rPr lang="en-US" b="1" strike="noStrike" spc="-1" dirty="0" err="1">
                <a:solidFill>
                  <a:srgbClr val="0000CC"/>
                </a:solidFill>
                <a:uFill>
                  <a:solidFill>
                    <a:srgbClr val="FFFFFF"/>
                  </a:solidFill>
                </a:uFill>
                <a:latin typeface="標楷體" panose="03000509000000000000" pitchFamily="65" charset="-120"/>
                <a:ea typeface="標楷體" panose="03000509000000000000" pitchFamily="65" charset="-120"/>
              </a:rPr>
              <a:t>輸出入許可證文件號碼</a:t>
            </a:r>
            <a:endParaRPr lang="en-US" b="0" strike="noStrike" spc="-1" dirty="0">
              <a:solidFill>
                <a:srgbClr val="000000"/>
              </a:solidFill>
              <a:uFill>
                <a:solidFill>
                  <a:srgbClr val="FFFFFF"/>
                </a:solidFill>
              </a:uFill>
              <a:latin typeface="標楷體" panose="03000509000000000000" pitchFamily="65" charset="-120"/>
              <a:ea typeface="標楷體" panose="03000509000000000000" pitchFamily="65" charset="-120"/>
            </a:endParaRPr>
          </a:p>
        </p:txBody>
      </p:sp>
      <p:sp>
        <p:nvSpPr>
          <p:cNvPr id="26" name="Line 21"/>
          <p:cNvSpPr/>
          <p:nvPr/>
        </p:nvSpPr>
        <p:spPr>
          <a:xfrm flipV="1">
            <a:off x="4644000" y="3456000"/>
            <a:ext cx="72000" cy="936000"/>
          </a:xfrm>
          <a:prstGeom prst="line">
            <a:avLst/>
          </a:prstGeom>
          <a:ln>
            <a:solidFill>
              <a:srgbClr val="FF0000"/>
            </a:solidFill>
            <a:headEnd type="triangle" w="med" len="med"/>
          </a:ln>
        </p:spPr>
        <p:style>
          <a:lnRef idx="0">
            <a:scrgbClr r="0" g="0" b="0"/>
          </a:lnRef>
          <a:fillRef idx="0">
            <a:scrgbClr r="0" g="0" b="0"/>
          </a:fillRef>
          <a:effectRef idx="0">
            <a:scrgbClr r="0" g="0" b="0"/>
          </a:effectRef>
          <a:fontRef idx="minor"/>
        </p:style>
      </p:sp>
      <p:sp>
        <p:nvSpPr>
          <p:cNvPr id="27" name="CustomShape 22"/>
          <p:cNvSpPr/>
          <p:nvPr/>
        </p:nvSpPr>
        <p:spPr>
          <a:xfrm>
            <a:off x="2808000" y="2952000"/>
            <a:ext cx="1079280" cy="215280"/>
          </a:xfrm>
          <a:prstGeom prst="rect">
            <a:avLst/>
          </a:prstGeom>
          <a:solidFill>
            <a:srgbClr val="729FCF"/>
          </a:solidFill>
          <a:ln>
            <a:solidFill>
              <a:srgbClr val="3465A4"/>
            </a:solidFill>
          </a:ln>
        </p:spPr>
        <p:style>
          <a:lnRef idx="0">
            <a:scrgbClr r="0" g="0" b="0"/>
          </a:lnRef>
          <a:fillRef idx="0">
            <a:scrgbClr r="0" g="0" b="0"/>
          </a:fillRef>
          <a:effectRef idx="0">
            <a:scrgbClr r="0" g="0" b="0"/>
          </a:effectRef>
          <a:fontRef idx="minor"/>
        </p:style>
      </p:sp>
    </p:spTree>
    <p:extLst>
      <p:ext uri="{BB962C8B-B14F-4D97-AF65-F5344CB8AC3E}">
        <p14:creationId xmlns:p14="http://schemas.microsoft.com/office/powerpoint/2010/main" val="9900765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pic>
        <p:nvPicPr>
          <p:cNvPr id="5" name="內容版面配置區 4"/>
          <p:cNvPicPr>
            <a:picLocks noGrp="1" noChangeAspect="1"/>
          </p:cNvPicPr>
          <p:nvPr>
            <p:ph idx="1"/>
          </p:nvPr>
        </p:nvPicPr>
        <p:blipFill>
          <a:blip r:embed="rId2"/>
          <a:stretch>
            <a:fillRect/>
          </a:stretch>
        </p:blipFill>
        <p:spPr>
          <a:xfrm>
            <a:off x="1133411" y="1604963"/>
            <a:ext cx="6875591" cy="3975100"/>
          </a:xfrm>
          <a:prstGeom prst="rect">
            <a:avLst/>
          </a:prstGeom>
        </p:spPr>
      </p:pic>
      <p:sp>
        <p:nvSpPr>
          <p:cNvPr id="4" name="Rectangle 1"/>
          <p:cNvSpPr>
            <a:spLocks noChangeArrowheads="1"/>
          </p:cNvSpPr>
          <p:nvPr/>
        </p:nvSpPr>
        <p:spPr bwMode="auto">
          <a:xfrm>
            <a:off x="1250950" y="936625"/>
            <a:ext cx="7170738" cy="693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4000" b="1" dirty="0">
                <a:solidFill>
                  <a:srgbClr val="0000CC"/>
                </a:solidFill>
                <a:latin typeface="標楷體" panose="03000509000000000000" pitchFamily="65" charset="-120"/>
                <a:ea typeface="標楷體" panose="03000509000000000000" pitchFamily="65" charset="-120"/>
              </a:rPr>
              <a:t>海關執行</a:t>
            </a:r>
            <a:r>
              <a:rPr lang="en-US" altLang="zh-TW" sz="4000" b="1" dirty="0">
                <a:solidFill>
                  <a:srgbClr val="0000CC"/>
                </a:solidFill>
                <a:latin typeface="標楷體" panose="03000509000000000000" pitchFamily="65" charset="-120"/>
                <a:ea typeface="標楷體" panose="03000509000000000000" pitchFamily="65" charset="-120"/>
              </a:rPr>
              <a:t>SHTC</a:t>
            </a:r>
            <a:r>
              <a:rPr lang="zh-TW" altLang="zh-TW" sz="4000" b="1" dirty="0">
                <a:solidFill>
                  <a:srgbClr val="0000CC"/>
                </a:solidFill>
                <a:latin typeface="標楷體" panose="03000509000000000000" pitchFamily="65" charset="-120"/>
                <a:ea typeface="標楷體" panose="03000509000000000000" pitchFamily="65" charset="-120"/>
              </a:rPr>
              <a:t>出口管制機制</a:t>
            </a:r>
          </a:p>
        </p:txBody>
      </p:sp>
    </p:spTree>
    <p:extLst>
      <p:ext uri="{BB962C8B-B14F-4D97-AF65-F5344CB8AC3E}">
        <p14:creationId xmlns:p14="http://schemas.microsoft.com/office/powerpoint/2010/main" val="156073348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435100" y="492125"/>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3600" b="1">
                <a:solidFill>
                  <a:srgbClr val="0000CC"/>
                </a:solidFill>
                <a:latin typeface="標楷體" panose="03000509000000000000" pitchFamily="65" charset="-120"/>
                <a:ea typeface="標楷體" panose="03000509000000000000" pitchFamily="65" charset="-120"/>
              </a:rPr>
              <a:t>疑似違反</a:t>
            </a:r>
            <a:r>
              <a:rPr lang="en-US" altLang="zh-TW" sz="3600" b="1">
                <a:solidFill>
                  <a:srgbClr val="0000CC"/>
                </a:solidFill>
                <a:latin typeface="標楷體" panose="03000509000000000000" pitchFamily="65" charset="-120"/>
                <a:ea typeface="標楷體" panose="03000509000000000000" pitchFamily="65" charset="-120"/>
              </a:rPr>
              <a:t>SHTC</a:t>
            </a:r>
            <a:r>
              <a:rPr lang="zh-TW" altLang="zh-TW" sz="3600" b="1">
                <a:solidFill>
                  <a:srgbClr val="0000CC"/>
                </a:solidFill>
                <a:latin typeface="標楷體" panose="03000509000000000000" pitchFamily="65" charset="-120"/>
                <a:ea typeface="標楷體" panose="03000509000000000000" pitchFamily="65" charset="-120"/>
              </a:rPr>
              <a:t>規定案件處理流程</a:t>
            </a:r>
          </a:p>
        </p:txBody>
      </p:sp>
      <p:sp>
        <p:nvSpPr>
          <p:cNvPr id="5" name="Rectangle 2"/>
          <p:cNvSpPr>
            <a:spLocks noChangeArrowheads="1"/>
          </p:cNvSpPr>
          <p:nvPr/>
        </p:nvSpPr>
        <p:spPr bwMode="auto">
          <a:xfrm>
            <a:off x="1323975" y="742950"/>
            <a:ext cx="7170738" cy="693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pic>
        <p:nvPicPr>
          <p:cNvPr id="30" name="圖片 29"/>
          <p:cNvPicPr>
            <a:picLocks noChangeAspect="1"/>
          </p:cNvPicPr>
          <p:nvPr/>
        </p:nvPicPr>
        <p:blipFill>
          <a:blip r:embed="rId2"/>
          <a:stretch>
            <a:fillRect/>
          </a:stretch>
        </p:blipFill>
        <p:spPr>
          <a:xfrm>
            <a:off x="1090612" y="1676400"/>
            <a:ext cx="7837488" cy="4518338"/>
          </a:xfrm>
          <a:prstGeom prst="rect">
            <a:avLst/>
          </a:prstGeom>
        </p:spPr>
      </p:pic>
    </p:spTree>
    <p:extLst>
      <p:ext uri="{BB962C8B-B14F-4D97-AF65-F5344CB8AC3E}">
        <p14:creationId xmlns:p14="http://schemas.microsoft.com/office/powerpoint/2010/main" val="29118107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435100" y="274638"/>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4000" b="1">
                <a:solidFill>
                  <a:srgbClr val="0000CC"/>
                </a:solidFill>
                <a:latin typeface="標楷體" panose="03000509000000000000" pitchFamily="65" charset="-120"/>
                <a:ea typeface="標楷體" panose="03000509000000000000" pitchFamily="65" charset="-120"/>
              </a:rPr>
              <a:t>案例分享（一）</a:t>
            </a:r>
          </a:p>
        </p:txBody>
      </p:sp>
      <p:sp>
        <p:nvSpPr>
          <p:cNvPr id="5" name="Rectangle 2"/>
          <p:cNvSpPr>
            <a:spLocks noChangeArrowheads="1"/>
          </p:cNvSpPr>
          <p:nvPr/>
        </p:nvSpPr>
        <p:spPr bwMode="auto">
          <a:xfrm>
            <a:off x="1439863" y="1547813"/>
            <a:ext cx="7342187" cy="4243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en-US" altLang="zh-TW" sz="2000" b="1" dirty="0" smtClean="0">
                <a:solidFill>
                  <a:srgbClr val="0000CC"/>
                </a:solidFill>
                <a:latin typeface="標楷體" panose="03000509000000000000" pitchFamily="65" charset="-120"/>
                <a:ea typeface="標楷體" panose="03000509000000000000" pitchFamily="65" charset="-120"/>
              </a:rPr>
              <a:t>00</a:t>
            </a:r>
            <a:r>
              <a:rPr lang="zh-TW" altLang="zh-TW" sz="2000" b="1" dirty="0">
                <a:solidFill>
                  <a:srgbClr val="0000CC"/>
                </a:solidFill>
                <a:latin typeface="標楷體" panose="03000509000000000000" pitchFamily="65" charset="-120"/>
                <a:ea typeface="標楷體" panose="03000509000000000000" pitchFamily="65" charset="-120"/>
              </a:rPr>
              <a:t>公司出口</a:t>
            </a:r>
            <a:r>
              <a:rPr lang="zh-TW" altLang="zh-TW" sz="2000" b="1" dirty="0">
                <a:solidFill>
                  <a:srgbClr val="FF0000"/>
                </a:solidFill>
                <a:latin typeface="標楷體" panose="03000509000000000000" pitchFamily="65" charset="-120"/>
                <a:ea typeface="標楷體" panose="03000509000000000000" pitchFamily="65" charset="-120"/>
              </a:rPr>
              <a:t>鑄造機</a:t>
            </a:r>
            <a:r>
              <a:rPr lang="zh-TW" altLang="zh-TW" sz="2000" b="1" dirty="0">
                <a:solidFill>
                  <a:srgbClr val="0000CC"/>
                </a:solidFill>
                <a:latin typeface="標楷體" panose="03000509000000000000" pitchFamily="65" charset="-120"/>
                <a:ea typeface="標楷體" panose="03000509000000000000" pitchFamily="65" charset="-120"/>
              </a:rPr>
              <a:t>至</a:t>
            </a:r>
            <a:r>
              <a:rPr lang="zh-TW" altLang="zh-TW" sz="2000" b="1" dirty="0">
                <a:solidFill>
                  <a:srgbClr val="FF0000"/>
                </a:solidFill>
                <a:latin typeface="標楷體" panose="03000509000000000000" pitchFamily="65" charset="-120"/>
                <a:ea typeface="標楷體" panose="03000509000000000000" pitchFamily="65" charset="-120"/>
              </a:rPr>
              <a:t>伊朗</a:t>
            </a:r>
            <a:r>
              <a:rPr lang="zh-TW" altLang="zh-TW" sz="2000" b="1" dirty="0">
                <a:solidFill>
                  <a:srgbClr val="0000CC"/>
                </a:solidFill>
                <a:latin typeface="標楷體" panose="03000509000000000000" pitchFamily="65" charset="-120"/>
                <a:ea typeface="標楷體" panose="03000509000000000000" pitchFamily="65" charset="-120"/>
              </a:rPr>
              <a:t>，稅則申報</a:t>
            </a:r>
            <a:r>
              <a:rPr lang="en-US" altLang="zh-TW" sz="2000" b="1" dirty="0">
                <a:solidFill>
                  <a:srgbClr val="0000CC"/>
                </a:solidFill>
                <a:latin typeface="標楷體" panose="03000509000000000000" pitchFamily="65" charset="-120"/>
                <a:ea typeface="標楷體" panose="03000509000000000000" pitchFamily="65" charset="-120"/>
              </a:rPr>
              <a:t>845430</a:t>
            </a:r>
            <a:r>
              <a:rPr lang="zh-TW" altLang="zh-TW" sz="2000" b="1" dirty="0">
                <a:solidFill>
                  <a:srgbClr val="0000CC"/>
                </a:solidFill>
                <a:latin typeface="標楷體" panose="03000509000000000000" pitchFamily="65" charset="-120"/>
                <a:ea typeface="標楷體" panose="03000509000000000000" pitchFamily="65" charset="-120"/>
              </a:rPr>
              <a:t>，無輸出規定。</a:t>
            </a:r>
          </a:p>
          <a:p>
            <a:pPr>
              <a:lnSpc>
                <a:spcPct val="100000"/>
              </a:lnSpc>
            </a:pPr>
            <a:r>
              <a:rPr lang="zh-TW" altLang="zh-TW" sz="2000" b="1" dirty="0">
                <a:solidFill>
                  <a:srgbClr val="0000CC"/>
                </a:solidFill>
                <a:latin typeface="標楷體" panose="03000509000000000000" pitchFamily="65" charset="-120"/>
                <a:ea typeface="標楷體" panose="03000509000000000000" pitchFamily="65" charset="-120"/>
              </a:rPr>
              <a:t>海關審核結果為</a:t>
            </a:r>
            <a:r>
              <a:rPr lang="zh-TW" altLang="zh-TW" sz="2000" b="1" dirty="0">
                <a:solidFill>
                  <a:srgbClr val="FF0000"/>
                </a:solidFill>
                <a:latin typeface="標楷體" panose="03000509000000000000" pitchFamily="65" charset="-120"/>
                <a:ea typeface="標楷體" panose="03000509000000000000" pitchFamily="65" charset="-120"/>
              </a:rPr>
              <a:t>衝壓製程機器</a:t>
            </a:r>
            <a:r>
              <a:rPr lang="zh-TW" altLang="zh-TW" sz="2000" b="1" dirty="0">
                <a:solidFill>
                  <a:srgbClr val="0000CC"/>
                </a:solidFill>
                <a:latin typeface="標楷體" panose="03000509000000000000" pitchFamily="65" charset="-120"/>
                <a:ea typeface="標楷體" panose="03000509000000000000" pitchFamily="65" charset="-120"/>
              </a:rPr>
              <a:t>，改稅則為</a:t>
            </a:r>
            <a:r>
              <a:rPr lang="en-US" altLang="zh-TW" sz="2000" b="1" dirty="0">
                <a:solidFill>
                  <a:srgbClr val="0000CC"/>
                </a:solidFill>
                <a:latin typeface="標楷體" panose="03000509000000000000" pitchFamily="65" charset="-120"/>
                <a:ea typeface="標楷體" panose="03000509000000000000" pitchFamily="65" charset="-120"/>
              </a:rPr>
              <a:t>846210</a:t>
            </a:r>
            <a:r>
              <a:rPr lang="zh-TW" altLang="zh-TW" sz="2000" b="1" dirty="0">
                <a:solidFill>
                  <a:srgbClr val="0000CC"/>
                </a:solidFill>
                <a:latin typeface="標楷體" panose="03000509000000000000" pitchFamily="65" charset="-120"/>
                <a:ea typeface="標楷體" panose="03000509000000000000" pitchFamily="65" charset="-120"/>
              </a:rPr>
              <a:t>，輸出規定</a:t>
            </a:r>
            <a:r>
              <a:rPr lang="en-US" altLang="zh-TW" sz="2000" b="1" dirty="0">
                <a:solidFill>
                  <a:srgbClr val="FF0000"/>
                </a:solidFill>
                <a:latin typeface="標楷體" panose="03000509000000000000" pitchFamily="65" charset="-120"/>
                <a:ea typeface="標楷體" panose="03000509000000000000" pitchFamily="65" charset="-120"/>
              </a:rPr>
              <a:t>S01</a:t>
            </a:r>
            <a:r>
              <a:rPr lang="zh-TW" altLang="zh-TW" sz="2000" b="1" dirty="0">
                <a:solidFill>
                  <a:srgbClr val="0000CC"/>
                </a:solidFill>
                <a:latin typeface="標楷體" panose="03000509000000000000" pitchFamily="65" charset="-120"/>
                <a:ea typeface="標楷體" panose="03000509000000000000" pitchFamily="65" charset="-120"/>
              </a:rPr>
              <a:t>。</a:t>
            </a:r>
          </a:p>
          <a:p>
            <a:pPr>
              <a:lnSpc>
                <a:spcPct val="100000"/>
              </a:lnSpc>
            </a:pPr>
            <a:endParaRPr lang="en-US" altLang="zh-TW" sz="2000" dirty="0">
              <a:cs typeface="DejaVu Sans" panose="020B0603030804020204" pitchFamily="34" charset="0"/>
            </a:endParaRPr>
          </a:p>
          <a:p>
            <a:pPr>
              <a:lnSpc>
                <a:spcPct val="100000"/>
              </a:lnSpc>
            </a:pPr>
            <a:r>
              <a:rPr lang="zh-TW" altLang="zh-TW" sz="2000" b="1" dirty="0">
                <a:solidFill>
                  <a:srgbClr val="0000CC"/>
                </a:solidFill>
                <a:latin typeface="標楷體" panose="03000509000000000000" pitchFamily="65" charset="-120"/>
                <a:ea typeface="標楷體" panose="03000509000000000000" pitchFamily="65" charset="-120"/>
              </a:rPr>
              <a:t>公司營運項目</a:t>
            </a:r>
            <a:r>
              <a:rPr lang="en-US" altLang="zh-TW" sz="2000" b="1" dirty="0">
                <a:solidFill>
                  <a:srgbClr val="0000CC"/>
                </a:solidFill>
                <a:latin typeface="標楷體" panose="03000509000000000000" pitchFamily="65" charset="-120"/>
                <a:ea typeface="標楷體" panose="03000509000000000000" pitchFamily="65" charset="-120"/>
              </a:rPr>
              <a:t>?</a:t>
            </a:r>
          </a:p>
          <a:p>
            <a:pPr>
              <a:lnSpc>
                <a:spcPct val="100000"/>
              </a:lnSpc>
            </a:pPr>
            <a:endParaRPr lang="en-US" altLang="zh-TW" sz="2000" dirty="0">
              <a:cs typeface="DejaVu Sans" panose="020B0603030804020204" pitchFamily="34" charset="0"/>
            </a:endParaRPr>
          </a:p>
          <a:p>
            <a:pPr>
              <a:lnSpc>
                <a:spcPct val="100000"/>
              </a:lnSpc>
            </a:pPr>
            <a:r>
              <a:rPr lang="zh-TW" altLang="zh-TW" sz="2000" b="1" dirty="0">
                <a:solidFill>
                  <a:srgbClr val="0000CC"/>
                </a:solidFill>
                <a:latin typeface="標楷體" panose="03000509000000000000" pitchFamily="65" charset="-120"/>
                <a:ea typeface="標楷體" panose="03000509000000000000" pitchFamily="65" charset="-120"/>
              </a:rPr>
              <a:t>處罰：停止輸出</a:t>
            </a:r>
            <a:r>
              <a:rPr lang="en-US" altLang="zh-TW" sz="2000" b="1" dirty="0">
                <a:solidFill>
                  <a:srgbClr val="0000CC"/>
                </a:solidFill>
                <a:latin typeface="標楷體" panose="03000509000000000000" pitchFamily="65" charset="-120"/>
                <a:ea typeface="標楷體" panose="03000509000000000000" pitchFamily="65" charset="-120"/>
              </a:rPr>
              <a:t>1</a:t>
            </a:r>
            <a:r>
              <a:rPr lang="zh-TW" altLang="zh-TW" sz="2000" b="1" dirty="0">
                <a:solidFill>
                  <a:srgbClr val="0000CC"/>
                </a:solidFill>
                <a:latin typeface="標楷體" panose="03000509000000000000" pitchFamily="65" charset="-120"/>
                <a:ea typeface="標楷體" panose="03000509000000000000" pitchFamily="65" charset="-120"/>
              </a:rPr>
              <a:t>個月</a:t>
            </a:r>
          </a:p>
          <a:p>
            <a:pPr>
              <a:lnSpc>
                <a:spcPct val="100000"/>
              </a:lnSpc>
            </a:pPr>
            <a:endParaRPr lang="en-US" altLang="zh-TW" sz="2000" dirty="0">
              <a:cs typeface="DejaVu Sans" panose="020B0603030804020204" pitchFamily="34" charset="0"/>
            </a:endParaRPr>
          </a:p>
          <a:p>
            <a:pPr>
              <a:lnSpc>
                <a:spcPct val="100000"/>
              </a:lnSpc>
            </a:pPr>
            <a:endParaRPr lang="en-US" altLang="zh-TW" sz="2000" dirty="0">
              <a:cs typeface="DejaVu Sans" panose="020B0603030804020204" pitchFamily="34" charset="0"/>
            </a:endParaRPr>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0" y="4792663"/>
            <a:ext cx="2949575" cy="1793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7200" y="5040313"/>
            <a:ext cx="4154488" cy="16208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5"/>
          <p:cNvSpPr>
            <a:spLocks noChangeArrowheads="1"/>
          </p:cNvSpPr>
          <p:nvPr/>
        </p:nvSpPr>
        <p:spPr bwMode="auto">
          <a:xfrm>
            <a:off x="1116013" y="4427538"/>
            <a:ext cx="1438275" cy="434975"/>
          </a:xfrm>
          <a:prstGeom prst="rect">
            <a:avLst/>
          </a:prstGeom>
          <a:blipFill dpi="0" rotWithShape="0">
            <a:blip r:embed="rId4"/>
            <a:srcRect/>
            <a:tile tx="0" ty="0" sx="100000" sy="100000" flip="none" algn="tl"/>
          </a:blip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nchor="ctr"/>
          <a:lstStyle>
            <a:lvl1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zh-TW" altLang="zh-TW" sz="2000" b="1">
                <a:solidFill>
                  <a:srgbClr val="0000CC"/>
                </a:solidFill>
                <a:latin typeface="標楷體" panose="03000509000000000000" pitchFamily="65" charset="-120"/>
                <a:ea typeface="標楷體" panose="03000509000000000000" pitchFamily="65" charset="-120"/>
              </a:rPr>
              <a:t>鑄造機器：</a:t>
            </a:r>
          </a:p>
        </p:txBody>
      </p:sp>
      <p:sp>
        <p:nvSpPr>
          <p:cNvPr id="9" name="Rectangle 6"/>
          <p:cNvSpPr>
            <a:spLocks noChangeArrowheads="1"/>
          </p:cNvSpPr>
          <p:nvPr/>
        </p:nvSpPr>
        <p:spPr bwMode="auto">
          <a:xfrm>
            <a:off x="4284663" y="2987675"/>
            <a:ext cx="2085975" cy="434975"/>
          </a:xfrm>
          <a:prstGeom prst="rect">
            <a:avLst/>
          </a:prstGeom>
          <a:blipFill dpi="0" rotWithShape="0">
            <a:blip r:embed="rId4"/>
            <a:srcRect/>
            <a:tile tx="0" ty="0" sx="100000" sy="100000" flip="none" algn="tl"/>
          </a:blip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nchor="ctr"/>
          <a:lstStyle>
            <a:lvl1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zh-TW" altLang="zh-TW" sz="2000" b="1" dirty="0">
                <a:solidFill>
                  <a:srgbClr val="0000CC"/>
                </a:solidFill>
                <a:latin typeface="標楷體" panose="03000509000000000000" pitchFamily="65" charset="-120"/>
                <a:ea typeface="標楷體" panose="03000509000000000000" pitchFamily="65" charset="-120"/>
              </a:rPr>
              <a:t>衝壓製程機器：</a:t>
            </a:r>
          </a:p>
        </p:txBody>
      </p:sp>
      <p:pic>
        <p:nvPicPr>
          <p:cNvPr id="10"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67200" y="3384550"/>
            <a:ext cx="4102100" cy="16367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5002776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435100" y="274638"/>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5" name="Rectangle 2"/>
          <p:cNvSpPr>
            <a:spLocks noChangeArrowheads="1"/>
          </p:cNvSpPr>
          <p:nvPr/>
        </p:nvSpPr>
        <p:spPr bwMode="auto">
          <a:xfrm>
            <a:off x="1435100" y="274638"/>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4000" b="1">
                <a:solidFill>
                  <a:srgbClr val="0000CC"/>
                </a:solidFill>
                <a:latin typeface="標楷體" panose="03000509000000000000" pitchFamily="65" charset="-120"/>
                <a:ea typeface="標楷體" panose="03000509000000000000" pitchFamily="65" charset="-120"/>
              </a:rPr>
              <a:t>案例分享（二）</a:t>
            </a:r>
          </a:p>
        </p:txBody>
      </p:sp>
      <p:sp>
        <p:nvSpPr>
          <p:cNvPr id="6" name="Rectangle 3"/>
          <p:cNvSpPr>
            <a:spLocks noChangeArrowheads="1"/>
          </p:cNvSpPr>
          <p:nvPr/>
        </p:nvSpPr>
        <p:spPr bwMode="auto">
          <a:xfrm>
            <a:off x="1439863" y="1547813"/>
            <a:ext cx="7342187" cy="4243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en-US" altLang="zh-TW" sz="2200" dirty="0">
                <a:solidFill>
                  <a:srgbClr val="0000CC"/>
                </a:solidFill>
                <a:latin typeface="標楷體" panose="03000509000000000000" pitchFamily="65" charset="-120"/>
                <a:ea typeface="標楷體" panose="03000509000000000000" pitchFamily="65" charset="-120"/>
              </a:rPr>
              <a:t>○○</a:t>
            </a:r>
            <a:r>
              <a:rPr lang="zh-TW" altLang="zh-TW" sz="2200" dirty="0">
                <a:solidFill>
                  <a:srgbClr val="0000CC"/>
                </a:solidFill>
                <a:latin typeface="標楷體" panose="03000509000000000000" pitchFamily="65" charset="-120"/>
                <a:ea typeface="標楷體" panose="03000509000000000000" pitchFamily="65" charset="-120"/>
              </a:rPr>
              <a:t>公司申報出口</a:t>
            </a:r>
            <a:r>
              <a:rPr lang="en-US" altLang="zh-TW" sz="2200" dirty="0">
                <a:solidFill>
                  <a:srgbClr val="0000CC"/>
                </a:solidFill>
                <a:latin typeface="標楷體" panose="03000509000000000000" pitchFamily="65" charset="-120"/>
                <a:ea typeface="標楷體" panose="03000509000000000000" pitchFamily="65" charset="-120"/>
              </a:rPr>
              <a:t>C&amp;Z</a:t>
            </a:r>
            <a:r>
              <a:rPr lang="zh-TW" altLang="zh-TW" sz="2200" dirty="0">
                <a:solidFill>
                  <a:srgbClr val="0000CC"/>
                </a:solidFill>
                <a:latin typeface="標楷體" panose="03000509000000000000" pitchFamily="65" charset="-120"/>
                <a:ea typeface="標楷體" panose="03000509000000000000" pitchFamily="65" charset="-120"/>
              </a:rPr>
              <a:t>型鋼滾輪成型機，稅則申報</a:t>
            </a:r>
            <a:r>
              <a:rPr lang="en-US" altLang="zh-TW" sz="2200" dirty="0">
                <a:solidFill>
                  <a:srgbClr val="0000CC"/>
                </a:solidFill>
                <a:latin typeface="標楷體" panose="03000509000000000000" pitchFamily="65" charset="-120"/>
                <a:ea typeface="標楷體" panose="03000509000000000000" pitchFamily="65" charset="-120"/>
              </a:rPr>
              <a:t>8455.22.00.00-8</a:t>
            </a:r>
            <a:r>
              <a:rPr lang="zh-TW" altLang="zh-TW" sz="2200" dirty="0">
                <a:solidFill>
                  <a:srgbClr val="0000CC"/>
                </a:solidFill>
                <a:latin typeface="標楷體" panose="03000509000000000000" pitchFamily="65" charset="-120"/>
                <a:ea typeface="標楷體" panose="03000509000000000000" pitchFamily="65" charset="-120"/>
              </a:rPr>
              <a:t>至</a:t>
            </a:r>
            <a:r>
              <a:rPr lang="zh-TW" altLang="zh-TW" sz="2200" dirty="0">
                <a:solidFill>
                  <a:srgbClr val="FF0000"/>
                </a:solidFill>
                <a:latin typeface="標楷體" panose="03000509000000000000" pitchFamily="65" charset="-120"/>
                <a:ea typeface="標楷體" panose="03000509000000000000" pitchFamily="65" charset="-120"/>
              </a:rPr>
              <a:t>阿拉伯</a:t>
            </a:r>
            <a:r>
              <a:rPr lang="zh-TW" altLang="zh-TW" sz="2200" dirty="0">
                <a:solidFill>
                  <a:srgbClr val="0000CC"/>
                </a:solidFill>
                <a:latin typeface="標楷體" panose="03000509000000000000" pitchFamily="65" charset="-120"/>
                <a:ea typeface="標楷體" panose="03000509000000000000" pitchFamily="65" charset="-120"/>
              </a:rPr>
              <a:t>（杜拜港），嗣由該公司</a:t>
            </a:r>
            <a:r>
              <a:rPr lang="en-US" altLang="zh-TW" sz="2200" dirty="0">
                <a:solidFill>
                  <a:srgbClr val="0000CC"/>
                </a:solidFill>
                <a:latin typeface="標楷體" panose="03000509000000000000" pitchFamily="65" charset="-120"/>
                <a:ea typeface="標楷體" panose="03000509000000000000" pitchFamily="65" charset="-120"/>
              </a:rPr>
              <a:t>2</a:t>
            </a:r>
            <a:r>
              <a:rPr lang="zh-TW" altLang="zh-TW" sz="2200" dirty="0">
                <a:solidFill>
                  <a:srgbClr val="0000CC"/>
                </a:solidFill>
                <a:latin typeface="標楷體" panose="03000509000000000000" pitchFamily="65" charset="-120"/>
                <a:ea typeface="標楷體" panose="03000509000000000000" pitchFamily="65" charset="-120"/>
              </a:rPr>
              <a:t>名承辦人再委請</a:t>
            </a:r>
            <a:r>
              <a:rPr lang="zh-TW" altLang="zh-TW" sz="2200" dirty="0">
                <a:solidFill>
                  <a:srgbClr val="FF0000"/>
                </a:solidFill>
                <a:latin typeface="標楷體" panose="03000509000000000000" pitchFamily="65" charset="-120"/>
                <a:ea typeface="標楷體" panose="03000509000000000000" pitchFamily="65" charset="-120"/>
              </a:rPr>
              <a:t>不知情之物流公司</a:t>
            </a:r>
            <a:r>
              <a:rPr lang="zh-TW" altLang="zh-TW" sz="2200" dirty="0">
                <a:solidFill>
                  <a:srgbClr val="0000CC"/>
                </a:solidFill>
                <a:latin typeface="標楷體" panose="03000509000000000000" pitchFamily="65" charset="-120"/>
                <a:ea typeface="標楷體" panose="03000509000000000000" pitchFamily="65" charset="-120"/>
              </a:rPr>
              <a:t>，通知船公司</a:t>
            </a:r>
            <a:r>
              <a:rPr lang="zh-TW" altLang="zh-TW" sz="2200" dirty="0">
                <a:solidFill>
                  <a:srgbClr val="FF0000"/>
                </a:solidFill>
                <a:latin typeface="標楷體" panose="03000509000000000000" pitchFamily="65" charset="-120"/>
                <a:ea typeface="標楷體" panose="03000509000000000000" pitchFamily="65" charset="-120"/>
              </a:rPr>
              <a:t>變更提單</a:t>
            </a:r>
            <a:r>
              <a:rPr lang="zh-TW" altLang="zh-TW" sz="2200" dirty="0">
                <a:solidFill>
                  <a:srgbClr val="0000CC"/>
                </a:solidFill>
                <a:latin typeface="標楷體" panose="03000509000000000000" pitchFamily="65" charset="-120"/>
                <a:ea typeface="標楷體" panose="03000509000000000000" pitchFamily="65" charset="-120"/>
              </a:rPr>
              <a:t>之</a:t>
            </a:r>
            <a:r>
              <a:rPr lang="zh-TW" altLang="zh-TW" sz="2200" dirty="0">
                <a:solidFill>
                  <a:srgbClr val="FF0000"/>
                </a:solidFill>
                <a:latin typeface="標楷體" panose="03000509000000000000" pitchFamily="65" charset="-120"/>
                <a:ea typeface="標楷體" panose="03000509000000000000" pitchFamily="65" charset="-120"/>
              </a:rPr>
              <a:t>受貨人及貨到通知人</a:t>
            </a:r>
            <a:r>
              <a:rPr lang="zh-TW" altLang="zh-TW" sz="2200" dirty="0">
                <a:solidFill>
                  <a:srgbClr val="0000CC"/>
                </a:solidFill>
                <a:latin typeface="標楷體" panose="03000509000000000000" pitchFamily="65" charset="-120"/>
                <a:ea typeface="標楷體" panose="03000509000000000000" pitchFamily="65" charset="-120"/>
              </a:rPr>
              <a:t>為伊朗之最終使用者，卸貨港及交貨地點則改為</a:t>
            </a:r>
            <a:r>
              <a:rPr lang="zh-TW" altLang="zh-TW" sz="2200" dirty="0">
                <a:solidFill>
                  <a:srgbClr val="FF0000"/>
                </a:solidFill>
                <a:latin typeface="標楷體" panose="03000509000000000000" pitchFamily="65" charset="-120"/>
                <a:ea typeface="標楷體" panose="03000509000000000000" pitchFamily="65" charset="-120"/>
              </a:rPr>
              <a:t>伊朗港口</a:t>
            </a:r>
            <a:r>
              <a:rPr lang="zh-TW" altLang="zh-TW" sz="2200" dirty="0">
                <a:solidFill>
                  <a:srgbClr val="0000CC"/>
                </a:solidFill>
                <a:latin typeface="標楷體" panose="03000509000000000000" pitchFamily="65" charset="-120"/>
                <a:ea typeface="標楷體" panose="03000509000000000000" pitchFamily="65" charset="-120"/>
              </a:rPr>
              <a:t>。</a:t>
            </a:r>
          </a:p>
          <a:p>
            <a:pPr>
              <a:lnSpc>
                <a:spcPct val="100000"/>
              </a:lnSpc>
            </a:pPr>
            <a:endParaRPr lang="en-US" altLang="zh-TW" sz="2200" dirty="0">
              <a:cs typeface="DejaVu Sans" panose="020B0603030804020204" pitchFamily="34" charset="0"/>
            </a:endParaRPr>
          </a:p>
          <a:p>
            <a:pPr>
              <a:lnSpc>
                <a:spcPct val="100000"/>
              </a:lnSpc>
            </a:pPr>
            <a:r>
              <a:rPr lang="zh-TW" altLang="zh-TW" sz="2200" dirty="0">
                <a:solidFill>
                  <a:srgbClr val="0000CC"/>
                </a:solidFill>
                <a:latin typeface="標楷體" panose="03000509000000000000" pitchFamily="65" charset="-120"/>
                <a:ea typeface="標楷體" panose="03000509000000000000" pitchFamily="65" charset="-120"/>
              </a:rPr>
              <a:t>處理情形：依貿易法第</a:t>
            </a:r>
            <a:r>
              <a:rPr lang="en-US" altLang="zh-TW" sz="2200" dirty="0">
                <a:solidFill>
                  <a:srgbClr val="0000CC"/>
                </a:solidFill>
                <a:latin typeface="標楷體" panose="03000509000000000000" pitchFamily="65" charset="-120"/>
                <a:ea typeface="標楷體" panose="03000509000000000000" pitchFamily="65" charset="-120"/>
              </a:rPr>
              <a:t>27</a:t>
            </a:r>
            <a:r>
              <a:rPr lang="zh-TW" altLang="zh-TW" sz="2200" dirty="0">
                <a:solidFill>
                  <a:srgbClr val="0000CC"/>
                </a:solidFill>
                <a:latin typeface="標楷體" panose="03000509000000000000" pitchFamily="65" charset="-120"/>
                <a:ea typeface="標楷體" panose="03000509000000000000" pitchFamily="65" charset="-120"/>
              </a:rPr>
              <a:t>條第</a:t>
            </a:r>
            <a:r>
              <a:rPr lang="en-US" altLang="zh-TW" sz="2200" dirty="0">
                <a:solidFill>
                  <a:srgbClr val="0000CC"/>
                </a:solidFill>
                <a:latin typeface="標楷體" panose="03000509000000000000" pitchFamily="65" charset="-120"/>
                <a:ea typeface="標楷體" panose="03000509000000000000" pitchFamily="65" charset="-120"/>
              </a:rPr>
              <a:t>1</a:t>
            </a:r>
            <a:r>
              <a:rPr lang="zh-TW" altLang="zh-TW" sz="2200" dirty="0">
                <a:solidFill>
                  <a:srgbClr val="0000CC"/>
                </a:solidFill>
                <a:latin typeface="標楷體" panose="03000509000000000000" pitchFamily="65" charset="-120"/>
                <a:ea typeface="標楷體" panose="03000509000000000000" pitchFamily="65" charset="-120"/>
              </a:rPr>
              <a:t>項第</a:t>
            </a:r>
            <a:r>
              <a:rPr lang="en-US" altLang="zh-TW" sz="2200" dirty="0">
                <a:solidFill>
                  <a:srgbClr val="0000CC"/>
                </a:solidFill>
                <a:latin typeface="標楷體" panose="03000509000000000000" pitchFamily="65" charset="-120"/>
                <a:ea typeface="標楷體" panose="03000509000000000000" pitchFamily="65" charset="-120"/>
              </a:rPr>
              <a:t>1</a:t>
            </a:r>
            <a:r>
              <a:rPr lang="zh-TW" altLang="zh-TW" sz="2200" dirty="0">
                <a:solidFill>
                  <a:srgbClr val="0000CC"/>
                </a:solidFill>
                <a:latin typeface="標楷體" panose="03000509000000000000" pitchFamily="65" charset="-120"/>
                <a:ea typeface="標楷體" panose="03000509000000000000" pitchFamily="65" charset="-120"/>
              </a:rPr>
              <a:t>款、第</a:t>
            </a:r>
            <a:r>
              <a:rPr lang="en-US" altLang="zh-TW" sz="2200" dirty="0">
                <a:solidFill>
                  <a:srgbClr val="0000CC"/>
                </a:solidFill>
                <a:latin typeface="標楷體" panose="03000509000000000000" pitchFamily="65" charset="-120"/>
                <a:ea typeface="標楷體" panose="03000509000000000000" pitchFamily="65" charset="-120"/>
              </a:rPr>
              <a:t>2</a:t>
            </a:r>
            <a:r>
              <a:rPr lang="zh-TW" altLang="zh-TW" sz="2200" dirty="0">
                <a:solidFill>
                  <a:srgbClr val="0000CC"/>
                </a:solidFill>
                <a:latin typeface="標楷體" panose="03000509000000000000" pitchFamily="65" charset="-120"/>
                <a:ea typeface="標楷體" panose="03000509000000000000" pitchFamily="65" charset="-120"/>
              </a:rPr>
              <a:t>項規定，○○公司、</a:t>
            </a:r>
            <a:r>
              <a:rPr lang="zh-TW" altLang="zh-TW" sz="2200" dirty="0">
                <a:solidFill>
                  <a:srgbClr val="CC0000"/>
                </a:solidFill>
                <a:latin typeface="標楷體" panose="03000509000000000000" pitchFamily="65" charset="-120"/>
                <a:ea typeface="標楷體" panose="03000509000000000000" pitchFamily="65" charset="-120"/>
              </a:rPr>
              <a:t>相關承辦人</a:t>
            </a:r>
            <a:r>
              <a:rPr lang="zh-TW" altLang="zh-TW" sz="2200" dirty="0">
                <a:solidFill>
                  <a:srgbClr val="0000CC"/>
                </a:solidFill>
                <a:latin typeface="標楷體" panose="03000509000000000000" pitchFamily="65" charset="-120"/>
                <a:ea typeface="標楷體" panose="03000509000000000000" pitchFamily="65" charset="-120"/>
              </a:rPr>
              <a:t>及</a:t>
            </a:r>
            <a:r>
              <a:rPr lang="zh-TW" altLang="zh-TW" sz="2200" dirty="0">
                <a:solidFill>
                  <a:srgbClr val="CC0000"/>
                </a:solidFill>
                <a:latin typeface="標楷體" panose="03000509000000000000" pitchFamily="65" charset="-120"/>
                <a:ea typeface="標楷體" panose="03000509000000000000" pitchFamily="65" charset="-120"/>
              </a:rPr>
              <a:t>負責變更</a:t>
            </a:r>
            <a:r>
              <a:rPr lang="zh-TW" altLang="zh-TW" sz="2200" dirty="0">
                <a:solidFill>
                  <a:srgbClr val="0000CC"/>
                </a:solidFill>
                <a:latin typeface="標楷體" panose="03000509000000000000" pitchFamily="65" charset="-120"/>
                <a:ea typeface="標楷體" panose="03000509000000000000" pitchFamily="65" charset="-120"/>
              </a:rPr>
              <a:t>報單交貨地點為伊朗</a:t>
            </a:r>
            <a:r>
              <a:rPr lang="zh-TW" altLang="zh-TW" sz="2200" dirty="0">
                <a:solidFill>
                  <a:srgbClr val="FF0000"/>
                </a:solidFill>
                <a:latin typeface="標楷體" panose="03000509000000000000" pitchFamily="65" charset="-120"/>
                <a:ea typeface="標楷體" panose="03000509000000000000" pitchFamily="65" charset="-120"/>
              </a:rPr>
              <a:t>之物流公司及相關承辦人</a:t>
            </a:r>
            <a:r>
              <a:rPr lang="zh-TW" altLang="zh-TW" sz="2200" dirty="0">
                <a:solidFill>
                  <a:srgbClr val="0000CC"/>
                </a:solidFill>
                <a:latin typeface="標楷體" panose="03000509000000000000" pitchFamily="65" charset="-120"/>
                <a:ea typeface="標楷體" panose="03000509000000000000" pitchFamily="65" charset="-120"/>
              </a:rPr>
              <a:t>最高可處 </a:t>
            </a:r>
            <a:r>
              <a:rPr lang="en-US" altLang="zh-TW" sz="2200" dirty="0">
                <a:solidFill>
                  <a:srgbClr val="0000CC"/>
                </a:solidFill>
                <a:latin typeface="標楷體" panose="03000509000000000000" pitchFamily="65" charset="-120"/>
                <a:ea typeface="標楷體" panose="03000509000000000000" pitchFamily="65" charset="-120"/>
              </a:rPr>
              <a:t>5 </a:t>
            </a:r>
            <a:r>
              <a:rPr lang="zh-TW" altLang="zh-TW" sz="2200" dirty="0">
                <a:solidFill>
                  <a:srgbClr val="0000CC"/>
                </a:solidFill>
                <a:latin typeface="標楷體" panose="03000509000000000000" pitchFamily="65" charset="-120"/>
                <a:ea typeface="標楷體" panose="03000509000000000000" pitchFamily="65" charset="-120"/>
              </a:rPr>
              <a:t>年徒刑、併科新臺幣 </a:t>
            </a:r>
            <a:r>
              <a:rPr lang="en-US" altLang="zh-TW" sz="2200" dirty="0">
                <a:solidFill>
                  <a:srgbClr val="0000CC"/>
                </a:solidFill>
                <a:latin typeface="標楷體" panose="03000509000000000000" pitchFamily="65" charset="-120"/>
                <a:ea typeface="標楷體" panose="03000509000000000000" pitchFamily="65" charset="-120"/>
              </a:rPr>
              <a:t>150 </a:t>
            </a:r>
            <a:r>
              <a:rPr lang="zh-TW" altLang="zh-TW" sz="2200" dirty="0">
                <a:solidFill>
                  <a:srgbClr val="0000CC"/>
                </a:solidFill>
                <a:latin typeface="標楷體" panose="03000509000000000000" pitchFamily="65" charset="-120"/>
                <a:ea typeface="標楷體" panose="03000509000000000000" pitchFamily="65" charset="-120"/>
              </a:rPr>
              <a:t>萬元罰金，</a:t>
            </a:r>
            <a:r>
              <a:rPr lang="zh-TW" altLang="zh-TW" sz="2200" dirty="0">
                <a:solidFill>
                  <a:srgbClr val="FF0000"/>
                </a:solidFill>
                <a:latin typeface="標楷體" panose="03000509000000000000" pitchFamily="65" charset="-120"/>
                <a:ea typeface="標楷體" panose="03000509000000000000" pitchFamily="65" charset="-120"/>
              </a:rPr>
              <a:t>並</a:t>
            </a:r>
            <a:r>
              <a:rPr lang="zh-TW" altLang="zh-TW" sz="2200" u="sng" dirty="0">
                <a:solidFill>
                  <a:srgbClr val="FF0000"/>
                </a:solidFill>
                <a:latin typeface="標楷體" panose="03000509000000000000" pitchFamily="65" charset="-120"/>
                <a:ea typeface="標楷體" panose="03000509000000000000" pitchFamily="65" charset="-120"/>
              </a:rPr>
              <a:t>撤銷</a:t>
            </a:r>
            <a:r>
              <a:rPr lang="zh-TW" altLang="zh-TW" sz="2200" dirty="0">
                <a:solidFill>
                  <a:srgbClr val="0000CC"/>
                </a:solidFill>
                <a:latin typeface="標楷體" panose="03000509000000000000" pitchFamily="65" charset="-120"/>
                <a:ea typeface="標楷體" panose="03000509000000000000" pitchFamily="65" charset="-120"/>
              </a:rPr>
              <a:t>廠商登記。</a:t>
            </a:r>
          </a:p>
          <a:p>
            <a:pPr>
              <a:lnSpc>
                <a:spcPct val="100000"/>
              </a:lnSpc>
            </a:pPr>
            <a:endParaRPr lang="en-US" altLang="zh-TW" sz="2200" dirty="0">
              <a:cs typeface="DejaVu Sans" panose="020B0603030804020204" pitchFamily="34" charset="0"/>
            </a:endParaRPr>
          </a:p>
          <a:p>
            <a:pPr>
              <a:lnSpc>
                <a:spcPct val="100000"/>
              </a:lnSpc>
            </a:pPr>
            <a:endParaRPr lang="en-US" altLang="zh-TW" sz="2200" dirty="0">
              <a:cs typeface="DejaVu Sans" panose="020B0603030804020204" pitchFamily="34" charset="0"/>
            </a:endParaRPr>
          </a:p>
        </p:txBody>
      </p:sp>
      <p:pic>
        <p:nvPicPr>
          <p:cNvPr id="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4413" y="5040313"/>
            <a:ext cx="3516312" cy="17986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5"/>
          <p:cNvSpPr>
            <a:spLocks noChangeArrowheads="1"/>
          </p:cNvSpPr>
          <p:nvPr/>
        </p:nvSpPr>
        <p:spPr bwMode="auto">
          <a:xfrm>
            <a:off x="2592388" y="6191250"/>
            <a:ext cx="2157412"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nchor="ctr"/>
          <a:lstStyle>
            <a:lvl1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en-US" altLang="zh-TW">
                <a:solidFill>
                  <a:srgbClr val="0000CC"/>
                </a:solidFill>
                <a:latin typeface="標楷體" panose="03000509000000000000" pitchFamily="65" charset="-120"/>
                <a:ea typeface="標楷體" panose="03000509000000000000" pitchFamily="65" charset="-120"/>
              </a:rPr>
              <a:t>C&amp;Z</a:t>
            </a:r>
            <a:r>
              <a:rPr lang="zh-TW" altLang="zh-TW">
                <a:solidFill>
                  <a:srgbClr val="0000CC"/>
                </a:solidFill>
                <a:latin typeface="標楷體" panose="03000509000000000000" pitchFamily="65" charset="-120"/>
                <a:ea typeface="標楷體" panose="03000509000000000000" pitchFamily="65" charset="-120"/>
              </a:rPr>
              <a:t>型鋼滾輪成型機</a:t>
            </a:r>
          </a:p>
        </p:txBody>
      </p:sp>
    </p:spTree>
    <p:extLst>
      <p:ext uri="{BB962C8B-B14F-4D97-AF65-F5344CB8AC3E}">
        <p14:creationId xmlns:p14="http://schemas.microsoft.com/office/powerpoint/2010/main" val="42273035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435100" y="274638"/>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4000" b="1">
                <a:solidFill>
                  <a:srgbClr val="0000CC"/>
                </a:solidFill>
                <a:latin typeface="標楷體" panose="03000509000000000000" pitchFamily="65" charset="-120"/>
                <a:ea typeface="標楷體" panose="03000509000000000000" pitchFamily="65" charset="-120"/>
              </a:rPr>
              <a:t>案例分享（三）</a:t>
            </a:r>
          </a:p>
        </p:txBody>
      </p:sp>
      <p:sp>
        <p:nvSpPr>
          <p:cNvPr id="5" name="Rectangle 2"/>
          <p:cNvSpPr>
            <a:spLocks noChangeArrowheads="1"/>
          </p:cNvSpPr>
          <p:nvPr/>
        </p:nvSpPr>
        <p:spPr bwMode="auto">
          <a:xfrm>
            <a:off x="1435100" y="1412875"/>
            <a:ext cx="7342188" cy="4243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en-US" altLang="zh-TW" sz="2200" dirty="0">
                <a:solidFill>
                  <a:srgbClr val="0000CC"/>
                </a:solidFill>
                <a:latin typeface="標楷體" panose="03000509000000000000" pitchFamily="65" charset="-120"/>
                <a:ea typeface="標楷體" panose="03000509000000000000" pitchFamily="65" charset="-120"/>
              </a:rPr>
              <a:t>○○</a:t>
            </a:r>
            <a:r>
              <a:rPr lang="zh-TW" altLang="zh-TW" sz="2200" dirty="0">
                <a:solidFill>
                  <a:srgbClr val="0000CC"/>
                </a:solidFill>
                <a:latin typeface="標楷體" panose="03000509000000000000" pitchFamily="65" charset="-120"/>
                <a:ea typeface="標楷體" panose="03000509000000000000" pitchFamily="65" charset="-120"/>
              </a:rPr>
              <a:t>公司未經許可，</a:t>
            </a:r>
            <a:r>
              <a:rPr lang="en-US" altLang="zh-TW" sz="2200" dirty="0">
                <a:solidFill>
                  <a:srgbClr val="0000CC"/>
                </a:solidFill>
                <a:latin typeface="標楷體" panose="03000509000000000000" pitchFamily="65" charset="-120"/>
                <a:ea typeface="標楷體" panose="03000509000000000000" pitchFamily="65" charset="-120"/>
              </a:rPr>
              <a:t>104</a:t>
            </a:r>
            <a:r>
              <a:rPr lang="zh-TW" altLang="zh-TW" sz="2200" dirty="0">
                <a:solidFill>
                  <a:srgbClr val="0000CC"/>
                </a:solidFill>
                <a:latin typeface="標楷體" panose="03000509000000000000" pitchFamily="65" charset="-120"/>
                <a:ea typeface="標楷體" panose="03000509000000000000" pitchFamily="65" charset="-120"/>
              </a:rPr>
              <a:t>年</a:t>
            </a:r>
            <a:r>
              <a:rPr lang="en-US" altLang="zh-TW" sz="2200" dirty="0">
                <a:solidFill>
                  <a:srgbClr val="0000CC"/>
                </a:solidFill>
                <a:latin typeface="標楷體" panose="03000509000000000000" pitchFamily="65" charset="-120"/>
                <a:ea typeface="標楷體" panose="03000509000000000000" pitchFamily="65" charset="-120"/>
              </a:rPr>
              <a:t>8</a:t>
            </a:r>
            <a:r>
              <a:rPr lang="zh-TW" altLang="zh-TW" sz="2200" dirty="0">
                <a:solidFill>
                  <a:srgbClr val="0000CC"/>
                </a:solidFill>
                <a:latin typeface="標楷體" panose="03000509000000000000" pitchFamily="65" charset="-120"/>
                <a:ea typeface="標楷體" panose="03000509000000000000" pitchFamily="65" charset="-120"/>
              </a:rPr>
              <a:t>至</a:t>
            </a:r>
            <a:r>
              <a:rPr lang="en-US" altLang="zh-TW" sz="2200" dirty="0">
                <a:solidFill>
                  <a:srgbClr val="0000CC"/>
                </a:solidFill>
                <a:latin typeface="標楷體" panose="03000509000000000000" pitchFamily="65" charset="-120"/>
                <a:ea typeface="標楷體" panose="03000509000000000000" pitchFamily="65" charset="-120"/>
              </a:rPr>
              <a:t>11</a:t>
            </a:r>
            <a:r>
              <a:rPr lang="zh-TW" altLang="zh-TW" sz="2200" dirty="0">
                <a:solidFill>
                  <a:srgbClr val="0000CC"/>
                </a:solidFill>
                <a:latin typeface="標楷體" panose="03000509000000000000" pitchFamily="65" charset="-120"/>
                <a:ea typeface="標楷體" panose="03000509000000000000" pitchFamily="65" charset="-120"/>
              </a:rPr>
              <a:t>月</a:t>
            </a:r>
            <a:r>
              <a:rPr lang="zh-TW" altLang="zh-TW" sz="2200" dirty="0">
                <a:solidFill>
                  <a:srgbClr val="FF0000"/>
                </a:solidFill>
                <a:latin typeface="標楷體" panose="03000509000000000000" pitchFamily="65" charset="-120"/>
                <a:ea typeface="標楷體" panose="03000509000000000000" pitchFamily="65" charset="-120"/>
              </a:rPr>
              <a:t>連續</a:t>
            </a:r>
            <a:r>
              <a:rPr lang="en-US" altLang="zh-TW" sz="2200" dirty="0">
                <a:solidFill>
                  <a:srgbClr val="FF0000"/>
                </a:solidFill>
                <a:latin typeface="標楷體" panose="03000509000000000000" pitchFamily="65" charset="-120"/>
                <a:ea typeface="標楷體" panose="03000509000000000000" pitchFamily="65" charset="-120"/>
              </a:rPr>
              <a:t>5</a:t>
            </a:r>
            <a:r>
              <a:rPr lang="zh-TW" altLang="zh-TW" sz="2200" dirty="0">
                <a:solidFill>
                  <a:srgbClr val="FF0000"/>
                </a:solidFill>
                <a:latin typeface="標楷體" panose="03000509000000000000" pitchFamily="65" charset="-120"/>
                <a:ea typeface="標楷體" panose="03000509000000000000" pitchFamily="65" charset="-120"/>
              </a:rPr>
              <a:t>次</a:t>
            </a:r>
            <a:r>
              <a:rPr lang="zh-TW" altLang="zh-TW" sz="2200" dirty="0">
                <a:solidFill>
                  <a:srgbClr val="0000CC"/>
                </a:solidFill>
                <a:latin typeface="標楷體" panose="03000509000000000000" pitchFamily="65" charset="-120"/>
                <a:ea typeface="標楷體" panose="03000509000000000000" pitchFamily="65" charset="-120"/>
              </a:rPr>
              <a:t>出口「</a:t>
            </a:r>
            <a:r>
              <a:rPr lang="zh-TW" altLang="zh-TW" sz="2200" dirty="0">
                <a:solidFill>
                  <a:srgbClr val="FF0000"/>
                </a:solidFill>
                <a:latin typeface="標楷體" panose="03000509000000000000" pitchFamily="65" charset="-120"/>
                <a:ea typeface="標楷體" panose="03000509000000000000" pitchFamily="65" charset="-120"/>
              </a:rPr>
              <a:t>光學薄膜鍍膜機</a:t>
            </a:r>
            <a:r>
              <a:rPr lang="zh-TW" altLang="zh-TW" sz="2200" dirty="0">
                <a:solidFill>
                  <a:srgbClr val="0000CC"/>
                </a:solidFill>
                <a:latin typeface="標楷體" panose="03000509000000000000" pitchFamily="65" charset="-120"/>
                <a:ea typeface="標楷體" panose="03000509000000000000" pitchFamily="65" charset="-120"/>
              </a:rPr>
              <a:t>」稅則</a:t>
            </a:r>
            <a:r>
              <a:rPr lang="en-US" altLang="zh-TW" sz="2200" dirty="0">
                <a:solidFill>
                  <a:srgbClr val="0000CC"/>
                </a:solidFill>
                <a:latin typeface="標楷體" panose="03000509000000000000" pitchFamily="65" charset="-120"/>
                <a:ea typeface="標楷體" panose="03000509000000000000" pitchFamily="65" charset="-120"/>
              </a:rPr>
              <a:t>8419.89.90.001-4</a:t>
            </a:r>
            <a:r>
              <a:rPr lang="zh-TW" altLang="zh-TW" sz="2200" dirty="0">
                <a:solidFill>
                  <a:srgbClr val="0000CC"/>
                </a:solidFill>
                <a:latin typeface="標楷體" panose="03000509000000000000" pitchFamily="65" charset="-120"/>
                <a:ea typeface="標楷體" panose="03000509000000000000" pitchFamily="65" charset="-120"/>
              </a:rPr>
              <a:t>（出口管制編號</a:t>
            </a:r>
            <a:r>
              <a:rPr lang="en-US" altLang="zh-TW" sz="2200" dirty="0">
                <a:solidFill>
                  <a:srgbClr val="0000CC"/>
                </a:solidFill>
                <a:latin typeface="標楷體" panose="03000509000000000000" pitchFamily="65" charset="-120"/>
                <a:ea typeface="標楷體" panose="03000509000000000000" pitchFamily="65" charset="-120"/>
              </a:rPr>
              <a:t>2B005.g</a:t>
            </a:r>
            <a:r>
              <a:rPr lang="zh-TW" altLang="zh-TW" sz="2200" dirty="0">
                <a:solidFill>
                  <a:srgbClr val="0000CC"/>
                </a:solidFill>
                <a:latin typeface="標楷體" panose="03000509000000000000" pitchFamily="65" charset="-120"/>
                <a:ea typeface="標楷體" panose="03000509000000000000" pitchFamily="65" charset="-120"/>
              </a:rPr>
              <a:t>）至日本及中國大陸案（非管制區）。</a:t>
            </a:r>
          </a:p>
          <a:p>
            <a:pPr>
              <a:lnSpc>
                <a:spcPct val="100000"/>
              </a:lnSpc>
            </a:pPr>
            <a:endParaRPr lang="en-US" altLang="zh-TW" sz="2200" dirty="0">
              <a:cs typeface="DejaVu Sans" panose="020B0603030804020204" pitchFamily="34" charset="0"/>
            </a:endParaRPr>
          </a:p>
          <a:p>
            <a:pPr>
              <a:lnSpc>
                <a:spcPct val="100000"/>
              </a:lnSpc>
            </a:pPr>
            <a:r>
              <a:rPr lang="zh-TW" altLang="zh-TW" sz="2200" dirty="0">
                <a:solidFill>
                  <a:srgbClr val="0000CC"/>
                </a:solidFill>
                <a:latin typeface="標楷體" panose="03000509000000000000" pitchFamily="65" charset="-120"/>
                <a:ea typeface="標楷體" panose="03000509000000000000" pitchFamily="65" charset="-120"/>
              </a:rPr>
              <a:t>處理情形：經查案內部分品項於</a:t>
            </a:r>
            <a:r>
              <a:rPr lang="zh-TW" altLang="zh-TW" sz="2200" dirty="0">
                <a:solidFill>
                  <a:srgbClr val="CC0000"/>
                </a:solidFill>
                <a:latin typeface="標楷體" panose="03000509000000000000" pitchFamily="65" charset="-120"/>
                <a:ea typeface="標楷體" panose="03000509000000000000" pitchFamily="65" charset="-120"/>
              </a:rPr>
              <a:t>出口前已有鑑定結果</a:t>
            </a:r>
            <a:r>
              <a:rPr lang="zh-TW" altLang="zh-TW" sz="2200" dirty="0">
                <a:solidFill>
                  <a:srgbClr val="0000CC"/>
                </a:solidFill>
                <a:latin typeface="標楷體" panose="03000509000000000000" pitchFamily="65" charset="-120"/>
                <a:ea typeface="標楷體" panose="03000509000000000000" pitchFamily="65" charset="-120"/>
              </a:rPr>
              <a:t>屬 </a:t>
            </a:r>
            <a:r>
              <a:rPr lang="en-US" altLang="zh-TW" sz="2200" dirty="0">
                <a:solidFill>
                  <a:srgbClr val="0000CC"/>
                </a:solidFill>
                <a:latin typeface="標楷體" panose="03000509000000000000" pitchFamily="65" charset="-120"/>
                <a:ea typeface="標楷體" panose="03000509000000000000" pitchFamily="65" charset="-120"/>
              </a:rPr>
              <a:t>SHTC</a:t>
            </a:r>
            <a:r>
              <a:rPr lang="zh-TW" altLang="zh-TW" sz="2200" dirty="0">
                <a:solidFill>
                  <a:srgbClr val="0000CC"/>
                </a:solidFill>
                <a:latin typeface="標楷體" panose="03000509000000000000" pitchFamily="65" charset="-120"/>
                <a:ea typeface="標楷體" panose="03000509000000000000" pitchFamily="65" charset="-120"/>
              </a:rPr>
              <a:t>，仍繼續出口</a:t>
            </a:r>
            <a:r>
              <a:rPr lang="en-US" altLang="zh-TW" sz="2200" dirty="0">
                <a:solidFill>
                  <a:srgbClr val="0000CC"/>
                </a:solidFill>
                <a:latin typeface="標楷體" panose="03000509000000000000" pitchFamily="65" charset="-120"/>
                <a:ea typeface="標楷體" panose="03000509000000000000" pitchFamily="65" charset="-120"/>
              </a:rPr>
              <a:t>3</a:t>
            </a:r>
            <a:r>
              <a:rPr lang="zh-TW" altLang="zh-TW" sz="2200" dirty="0">
                <a:solidFill>
                  <a:srgbClr val="0000CC"/>
                </a:solidFill>
                <a:latin typeface="標楷體" panose="03000509000000000000" pitchFamily="65" charset="-120"/>
                <a:ea typeface="標楷體" panose="03000509000000000000" pitchFamily="65" charset="-120"/>
              </a:rPr>
              <a:t>批，涉有</a:t>
            </a:r>
            <a:r>
              <a:rPr lang="zh-TW" altLang="zh-TW" sz="2200" dirty="0">
                <a:solidFill>
                  <a:srgbClr val="CC0000"/>
                </a:solidFill>
                <a:latin typeface="標楷體" panose="03000509000000000000" pitchFamily="65" charset="-120"/>
                <a:ea typeface="標楷體" panose="03000509000000000000" pitchFamily="65" charset="-120"/>
              </a:rPr>
              <a:t>明知違法而故意</a:t>
            </a:r>
            <a:r>
              <a:rPr lang="zh-TW" altLang="zh-TW" sz="2200" dirty="0">
                <a:solidFill>
                  <a:srgbClr val="0000CC"/>
                </a:solidFill>
                <a:latin typeface="標楷體" panose="03000509000000000000" pitchFamily="65" charset="-120"/>
                <a:ea typeface="標楷體" panose="03000509000000000000" pitchFamily="65" charset="-120"/>
              </a:rPr>
              <a:t>為之之嫌；餘品項出口時雖無鑑定結果，卻有意圖規避之嫌，爰依貿易法第</a:t>
            </a:r>
            <a:r>
              <a:rPr lang="en-US" altLang="zh-TW" sz="2200" dirty="0">
                <a:solidFill>
                  <a:srgbClr val="0000CC"/>
                </a:solidFill>
                <a:latin typeface="標楷體" panose="03000509000000000000" pitchFamily="65" charset="-120"/>
                <a:ea typeface="標楷體" panose="03000509000000000000" pitchFamily="65" charset="-120"/>
              </a:rPr>
              <a:t>27</a:t>
            </a:r>
            <a:r>
              <a:rPr lang="zh-TW" altLang="zh-TW" sz="2200" dirty="0">
                <a:solidFill>
                  <a:srgbClr val="0000CC"/>
                </a:solidFill>
                <a:latin typeface="標楷體" panose="03000509000000000000" pitchFamily="65" charset="-120"/>
                <a:ea typeface="標楷體" panose="03000509000000000000" pitchFamily="65" charset="-120"/>
              </a:rPr>
              <a:t>條之</a:t>
            </a:r>
            <a:r>
              <a:rPr lang="en-US" altLang="zh-TW" sz="2200" dirty="0">
                <a:solidFill>
                  <a:srgbClr val="0000CC"/>
                </a:solidFill>
                <a:latin typeface="標楷體" panose="03000509000000000000" pitchFamily="65" charset="-120"/>
                <a:ea typeface="標楷體" panose="03000509000000000000" pitchFamily="65" charset="-120"/>
              </a:rPr>
              <a:t>2</a:t>
            </a:r>
            <a:r>
              <a:rPr lang="zh-TW" altLang="zh-TW" sz="2200" dirty="0">
                <a:solidFill>
                  <a:srgbClr val="0000CC"/>
                </a:solidFill>
                <a:latin typeface="標楷體" panose="03000509000000000000" pitchFamily="65" charset="-120"/>
                <a:ea typeface="標楷體" panose="03000509000000000000" pitchFamily="65" charset="-120"/>
              </a:rPr>
              <a:t>第</a:t>
            </a:r>
            <a:r>
              <a:rPr lang="en-US" altLang="zh-TW" sz="2200" dirty="0">
                <a:solidFill>
                  <a:srgbClr val="0000CC"/>
                </a:solidFill>
                <a:latin typeface="標楷體" panose="03000509000000000000" pitchFamily="65" charset="-120"/>
                <a:ea typeface="標楷體" panose="03000509000000000000" pitchFamily="65" charset="-120"/>
              </a:rPr>
              <a:t>1</a:t>
            </a:r>
            <a:r>
              <a:rPr lang="zh-TW" altLang="zh-TW" sz="2200" dirty="0">
                <a:solidFill>
                  <a:srgbClr val="0000CC"/>
                </a:solidFill>
                <a:latin typeface="標楷體" panose="03000509000000000000" pitchFamily="65" charset="-120"/>
                <a:ea typeface="標楷體" panose="03000509000000000000" pitchFamily="65" charset="-120"/>
              </a:rPr>
              <a:t>項第</a:t>
            </a:r>
            <a:r>
              <a:rPr lang="en-US" altLang="zh-TW" sz="2200" dirty="0">
                <a:solidFill>
                  <a:srgbClr val="0000CC"/>
                </a:solidFill>
                <a:latin typeface="標楷體" panose="03000509000000000000" pitchFamily="65" charset="-120"/>
                <a:ea typeface="標楷體" panose="03000509000000000000" pitchFamily="65" charset="-120"/>
              </a:rPr>
              <a:t>1</a:t>
            </a:r>
            <a:r>
              <a:rPr lang="zh-TW" altLang="zh-TW" sz="2200" dirty="0">
                <a:solidFill>
                  <a:srgbClr val="0000CC"/>
                </a:solidFill>
                <a:latin typeface="標楷體" panose="03000509000000000000" pitchFamily="65" charset="-120"/>
                <a:ea typeface="標楷體" panose="03000509000000000000" pitchFamily="65" charset="-120"/>
              </a:rPr>
              <a:t>款規定，</a:t>
            </a:r>
            <a:r>
              <a:rPr lang="zh-TW" altLang="zh-TW" sz="2200" dirty="0">
                <a:solidFill>
                  <a:srgbClr val="CC0000"/>
                </a:solidFill>
                <a:latin typeface="標楷體" panose="03000509000000000000" pitchFamily="65" charset="-120"/>
                <a:ea typeface="標楷體" panose="03000509000000000000" pitchFamily="65" charset="-120"/>
              </a:rPr>
              <a:t>每次</a:t>
            </a:r>
            <a:r>
              <a:rPr lang="zh-TW" altLang="zh-TW" sz="2200" dirty="0">
                <a:solidFill>
                  <a:srgbClr val="0000CC"/>
                </a:solidFill>
                <a:latin typeface="標楷體" panose="03000509000000000000" pitchFamily="65" charset="-120"/>
                <a:ea typeface="標楷體" panose="03000509000000000000" pitchFamily="65" charset="-120"/>
              </a:rPr>
              <a:t>出口行為最高可處</a:t>
            </a:r>
            <a:r>
              <a:rPr lang="en-US" altLang="zh-TW" sz="2200" dirty="0">
                <a:solidFill>
                  <a:srgbClr val="CC0000"/>
                </a:solidFill>
                <a:latin typeface="標楷體" panose="03000509000000000000" pitchFamily="65" charset="-120"/>
                <a:ea typeface="標楷體" panose="03000509000000000000" pitchFamily="65" charset="-120"/>
              </a:rPr>
              <a:t>30</a:t>
            </a:r>
            <a:r>
              <a:rPr lang="zh-TW" altLang="zh-TW" sz="2200" dirty="0">
                <a:solidFill>
                  <a:srgbClr val="CC0000"/>
                </a:solidFill>
                <a:latin typeface="標楷體" panose="03000509000000000000" pitchFamily="65" charset="-120"/>
                <a:ea typeface="標楷體" panose="03000509000000000000" pitchFamily="65" charset="-120"/>
              </a:rPr>
              <a:t>萬元罰鍰</a:t>
            </a:r>
            <a:r>
              <a:rPr lang="zh-TW" altLang="zh-TW" sz="2200" dirty="0">
                <a:solidFill>
                  <a:srgbClr val="0000CC"/>
                </a:solidFill>
                <a:latin typeface="標楷體" panose="03000509000000000000" pitchFamily="65" charset="-120"/>
                <a:ea typeface="標楷體" panose="03000509000000000000" pitchFamily="65" charset="-120"/>
              </a:rPr>
              <a:t>，並可連續處罰，合計</a:t>
            </a:r>
            <a:r>
              <a:rPr lang="en-US" altLang="zh-TW" sz="2200" dirty="0">
                <a:solidFill>
                  <a:srgbClr val="0000CC"/>
                </a:solidFill>
                <a:latin typeface="標楷體" panose="03000509000000000000" pitchFamily="65" charset="-120"/>
                <a:ea typeface="標楷體" panose="03000509000000000000" pitchFamily="65" charset="-120"/>
              </a:rPr>
              <a:t>5</a:t>
            </a:r>
            <a:r>
              <a:rPr lang="zh-TW" altLang="zh-TW" sz="2200" dirty="0">
                <a:solidFill>
                  <a:srgbClr val="0000CC"/>
                </a:solidFill>
                <a:latin typeface="標楷體" panose="03000509000000000000" pitchFamily="65" charset="-120"/>
                <a:ea typeface="標楷體" panose="03000509000000000000" pitchFamily="65" charset="-120"/>
              </a:rPr>
              <a:t>批違規出口，最高可處</a:t>
            </a:r>
            <a:r>
              <a:rPr lang="en-US" altLang="zh-TW" sz="2200" dirty="0">
                <a:solidFill>
                  <a:srgbClr val="0000CC"/>
                </a:solidFill>
                <a:latin typeface="標楷體" panose="03000509000000000000" pitchFamily="65" charset="-120"/>
                <a:ea typeface="標楷體" panose="03000509000000000000" pitchFamily="65" charset="-120"/>
              </a:rPr>
              <a:t>150</a:t>
            </a:r>
            <a:r>
              <a:rPr lang="zh-TW" altLang="zh-TW" sz="2200" dirty="0">
                <a:solidFill>
                  <a:srgbClr val="0000CC"/>
                </a:solidFill>
                <a:latin typeface="標楷體" panose="03000509000000000000" pitchFamily="65" charset="-120"/>
                <a:ea typeface="標楷體" panose="03000509000000000000" pitchFamily="65" charset="-120"/>
              </a:rPr>
              <a:t>萬元罰鍰</a:t>
            </a:r>
            <a:r>
              <a:rPr lang="zh-TW" altLang="zh-TW" sz="2200" dirty="0">
                <a:solidFill>
                  <a:srgbClr val="CC0000"/>
                </a:solidFill>
                <a:latin typeface="標楷體" panose="03000509000000000000" pitchFamily="65" charset="-120"/>
                <a:ea typeface="標楷體" panose="03000509000000000000" pitchFamily="65" charset="-120"/>
              </a:rPr>
              <a:t>並</a:t>
            </a:r>
            <a:r>
              <a:rPr lang="zh-TW" altLang="zh-TW" sz="2200" u="sng" dirty="0">
                <a:solidFill>
                  <a:srgbClr val="FF0000"/>
                </a:solidFill>
                <a:latin typeface="標楷體" panose="03000509000000000000" pitchFamily="65" charset="-120"/>
                <a:ea typeface="標楷體" panose="03000509000000000000" pitchFamily="65" charset="-120"/>
              </a:rPr>
              <a:t>廢止</a:t>
            </a:r>
            <a:r>
              <a:rPr lang="zh-TW" altLang="zh-TW" sz="2200" dirty="0">
                <a:solidFill>
                  <a:srgbClr val="0000CC"/>
                </a:solidFill>
                <a:latin typeface="標楷體" panose="03000509000000000000" pitchFamily="65" charset="-120"/>
                <a:ea typeface="標楷體" panose="03000509000000000000" pitchFamily="65" charset="-120"/>
              </a:rPr>
              <a:t>其出進口廠商登記。</a:t>
            </a:r>
          </a:p>
          <a:p>
            <a:pPr>
              <a:lnSpc>
                <a:spcPct val="100000"/>
              </a:lnSpc>
            </a:pPr>
            <a:endParaRPr lang="en-US" altLang="zh-TW" sz="2200" dirty="0">
              <a:cs typeface="DejaVu Sans" panose="020B0603030804020204" pitchFamily="34" charset="0"/>
            </a:endParaRPr>
          </a:p>
          <a:p>
            <a:pPr>
              <a:lnSpc>
                <a:spcPct val="100000"/>
              </a:lnSpc>
            </a:pPr>
            <a:endParaRPr lang="en-US" altLang="zh-TW" sz="2200" dirty="0">
              <a:cs typeface="DejaVu Sans" panose="020B0603030804020204" pitchFamily="34" charset="0"/>
            </a:endParaRPr>
          </a:p>
        </p:txBody>
      </p:sp>
      <p:sp>
        <p:nvSpPr>
          <p:cNvPr id="6" name="Rectangle 3"/>
          <p:cNvSpPr>
            <a:spLocks noChangeArrowheads="1"/>
          </p:cNvSpPr>
          <p:nvPr/>
        </p:nvSpPr>
        <p:spPr bwMode="auto">
          <a:xfrm>
            <a:off x="1368425" y="5040313"/>
            <a:ext cx="1725613" cy="358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nchor="ctr"/>
          <a:lstStyle>
            <a:lvl1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zh-TW" altLang="zh-TW" sz="1600">
                <a:solidFill>
                  <a:srgbClr val="0000CC"/>
                </a:solidFill>
                <a:latin typeface="標楷體" panose="03000509000000000000" pitchFamily="65" charset="-120"/>
                <a:ea typeface="標楷體" panose="03000509000000000000" pitchFamily="65" charset="-120"/>
              </a:rPr>
              <a:t>光學薄膜鍍膜機：</a:t>
            </a:r>
          </a:p>
        </p:txBody>
      </p:sp>
      <p:pic>
        <p:nvPicPr>
          <p:cNvPr id="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5400675"/>
            <a:ext cx="1704975" cy="14382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5638" y="5270500"/>
            <a:ext cx="3092450" cy="15065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45213" y="5449888"/>
            <a:ext cx="2063750" cy="12446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731562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435100" y="274638"/>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4000" b="1">
                <a:solidFill>
                  <a:srgbClr val="0000CC"/>
                </a:solidFill>
                <a:latin typeface="標楷體" panose="03000509000000000000" pitchFamily="65" charset="-120"/>
                <a:ea typeface="標楷體" panose="03000509000000000000" pitchFamily="65" charset="-120"/>
              </a:rPr>
              <a:t>案例分享（四）</a:t>
            </a:r>
          </a:p>
        </p:txBody>
      </p:sp>
      <p:sp>
        <p:nvSpPr>
          <p:cNvPr id="5" name="Rectangle 2"/>
          <p:cNvSpPr>
            <a:spLocks noChangeArrowheads="1"/>
          </p:cNvSpPr>
          <p:nvPr/>
        </p:nvSpPr>
        <p:spPr bwMode="auto">
          <a:xfrm>
            <a:off x="1435100" y="1412875"/>
            <a:ext cx="7342188" cy="4243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en-US" altLang="zh-TW" sz="2200" dirty="0">
                <a:solidFill>
                  <a:srgbClr val="0000CC"/>
                </a:solidFill>
                <a:latin typeface="標楷體" panose="03000509000000000000" pitchFamily="65" charset="-120"/>
                <a:ea typeface="標楷體" panose="03000509000000000000" pitchFamily="65" charset="-120"/>
              </a:rPr>
              <a:t>○○</a:t>
            </a:r>
            <a:r>
              <a:rPr lang="zh-TW" altLang="zh-TW" sz="2200" dirty="0">
                <a:solidFill>
                  <a:srgbClr val="0000CC"/>
                </a:solidFill>
                <a:latin typeface="標楷體" panose="03000509000000000000" pitchFamily="65" charset="-120"/>
                <a:ea typeface="標楷體" panose="03000509000000000000" pitchFamily="65" charset="-120"/>
              </a:rPr>
              <a:t>公司於</a:t>
            </a:r>
            <a:r>
              <a:rPr lang="en-US" altLang="zh-TW" sz="2200" dirty="0">
                <a:solidFill>
                  <a:srgbClr val="0000CC"/>
                </a:solidFill>
                <a:latin typeface="標楷體" panose="03000509000000000000" pitchFamily="65" charset="-120"/>
                <a:ea typeface="標楷體" panose="03000509000000000000" pitchFamily="65" charset="-120"/>
              </a:rPr>
              <a:t>104</a:t>
            </a:r>
            <a:r>
              <a:rPr lang="zh-TW" altLang="zh-TW" sz="2200" dirty="0">
                <a:solidFill>
                  <a:srgbClr val="0000CC"/>
                </a:solidFill>
                <a:latin typeface="標楷體" panose="03000509000000000000" pitchFamily="65" charset="-120"/>
                <a:ea typeface="標楷體" panose="03000509000000000000" pitchFamily="65" charset="-120"/>
              </a:rPr>
              <a:t>年</a:t>
            </a:r>
            <a:r>
              <a:rPr lang="en-US" altLang="zh-TW" sz="2200" dirty="0">
                <a:solidFill>
                  <a:srgbClr val="0000CC"/>
                </a:solidFill>
                <a:latin typeface="標楷體" panose="03000509000000000000" pitchFamily="65" charset="-120"/>
                <a:ea typeface="標楷體" panose="03000509000000000000" pitchFamily="65" charset="-120"/>
              </a:rPr>
              <a:t>11</a:t>
            </a:r>
            <a:r>
              <a:rPr lang="zh-TW" altLang="zh-TW" sz="2200" dirty="0">
                <a:solidFill>
                  <a:srgbClr val="0000CC"/>
                </a:solidFill>
                <a:latin typeface="標楷體" panose="03000509000000000000" pitchFamily="65" charset="-120"/>
                <a:ea typeface="標楷體" panose="03000509000000000000" pitchFamily="65" charset="-120"/>
              </a:rPr>
              <a:t>月出口貨品一批至</a:t>
            </a:r>
            <a:r>
              <a:rPr lang="zh-TW" altLang="zh-TW" sz="2200" dirty="0">
                <a:solidFill>
                  <a:srgbClr val="FF0000"/>
                </a:solidFill>
                <a:latin typeface="標楷體" panose="03000509000000000000" pitchFamily="65" charset="-120"/>
                <a:ea typeface="標楷體" panose="03000509000000000000" pitchFamily="65" charset="-120"/>
              </a:rPr>
              <a:t>中國大陸</a:t>
            </a:r>
            <a:r>
              <a:rPr lang="zh-TW" altLang="zh-TW" sz="2200" dirty="0">
                <a:solidFill>
                  <a:srgbClr val="0000CC"/>
                </a:solidFill>
                <a:latin typeface="標楷體" panose="03000509000000000000" pitchFamily="65" charset="-120"/>
                <a:ea typeface="標楷體" panose="03000509000000000000" pitchFamily="65" charset="-120"/>
              </a:rPr>
              <a:t>，其中申報貨品「傾斜轉盤」，經鑑定屬戰略性高科技貨品</a:t>
            </a:r>
            <a:r>
              <a:rPr lang="en-US" altLang="zh-TW" sz="2200" dirty="0">
                <a:solidFill>
                  <a:srgbClr val="0000CC"/>
                </a:solidFill>
                <a:latin typeface="標楷體" panose="03000509000000000000" pitchFamily="65" charset="-120"/>
                <a:ea typeface="標楷體" panose="03000509000000000000" pitchFamily="65" charset="-120"/>
              </a:rPr>
              <a:t>(SHTC)</a:t>
            </a:r>
            <a:r>
              <a:rPr lang="zh-TW" altLang="zh-TW" sz="2200" dirty="0">
                <a:solidFill>
                  <a:srgbClr val="0000CC"/>
                </a:solidFill>
                <a:latin typeface="標楷體" panose="03000509000000000000" pitchFamily="65" charset="-120"/>
                <a:ea typeface="標楷體" panose="03000509000000000000" pitchFamily="65" charset="-120"/>
              </a:rPr>
              <a:t>，出口管制編號</a:t>
            </a:r>
            <a:r>
              <a:rPr lang="en-US" altLang="zh-TW" sz="2200" dirty="0">
                <a:solidFill>
                  <a:srgbClr val="0000CC"/>
                </a:solidFill>
                <a:latin typeface="標楷體" panose="03000509000000000000" pitchFamily="65" charset="-120"/>
                <a:ea typeface="標楷體" panose="03000509000000000000" pitchFamily="65" charset="-120"/>
              </a:rPr>
              <a:t>2B008.c</a:t>
            </a:r>
            <a:r>
              <a:rPr lang="zh-TW" altLang="zh-TW" sz="2200" dirty="0">
                <a:solidFill>
                  <a:srgbClr val="0000CC"/>
                </a:solidFill>
                <a:latin typeface="Times New Roman" panose="02020603050405020304" pitchFamily="18" charset="0"/>
                <a:ea typeface="新細明體" panose="02020500000000000000" pitchFamily="18" charset="-120"/>
              </a:rPr>
              <a:t>。</a:t>
            </a:r>
          </a:p>
          <a:p>
            <a:pPr>
              <a:lnSpc>
                <a:spcPct val="100000"/>
              </a:lnSpc>
            </a:pPr>
            <a:endParaRPr lang="en-US" altLang="zh-TW" sz="2200" dirty="0">
              <a:cs typeface="DejaVu Sans" panose="020B0603030804020204" pitchFamily="34" charset="0"/>
            </a:endParaRPr>
          </a:p>
          <a:p>
            <a:pPr>
              <a:lnSpc>
                <a:spcPct val="100000"/>
              </a:lnSpc>
            </a:pPr>
            <a:r>
              <a:rPr lang="zh-TW" altLang="zh-TW" sz="2200" dirty="0">
                <a:solidFill>
                  <a:srgbClr val="0000CC"/>
                </a:solidFill>
                <a:latin typeface="標楷體" panose="03000509000000000000" pitchFamily="65" charset="-120"/>
                <a:ea typeface="標楷體" panose="03000509000000000000" pitchFamily="65" charset="-120"/>
              </a:rPr>
              <a:t>處理情形：雖本案公司表示</a:t>
            </a:r>
            <a:r>
              <a:rPr lang="zh-TW" altLang="zh-TW" sz="2200" dirty="0">
                <a:solidFill>
                  <a:srgbClr val="FF0000"/>
                </a:solidFill>
                <a:latin typeface="標楷體" panose="03000509000000000000" pitchFamily="65" charset="-120"/>
                <a:ea typeface="標楷體" panose="03000509000000000000" pitchFamily="65" charset="-120"/>
              </a:rPr>
              <a:t>未悉</a:t>
            </a:r>
            <a:r>
              <a:rPr lang="zh-TW" altLang="zh-TW" sz="2200" dirty="0">
                <a:solidFill>
                  <a:srgbClr val="0000CC"/>
                </a:solidFill>
                <a:latin typeface="標楷體" panose="03000509000000000000" pitchFamily="65" charset="-120"/>
                <a:ea typeface="標楷體" panose="03000509000000000000" pitchFamily="65" charset="-120"/>
              </a:rPr>
              <a:t>本案貨品屬</a:t>
            </a:r>
            <a:r>
              <a:rPr lang="en-US" altLang="zh-TW" sz="2200" dirty="0">
                <a:solidFill>
                  <a:srgbClr val="0000CC"/>
                </a:solidFill>
                <a:latin typeface="標楷體" panose="03000509000000000000" pitchFamily="65" charset="-120"/>
                <a:ea typeface="標楷體" panose="03000509000000000000" pitchFamily="65" charset="-120"/>
              </a:rPr>
              <a:t>SHTC</a:t>
            </a:r>
            <a:r>
              <a:rPr lang="zh-TW" altLang="zh-TW" sz="2200" dirty="0">
                <a:solidFill>
                  <a:srgbClr val="0000CC"/>
                </a:solidFill>
                <a:latin typeface="標楷體" panose="03000509000000000000" pitchFamily="65" charset="-120"/>
                <a:ea typeface="標楷體" panose="03000509000000000000" pitchFamily="65" charset="-120"/>
              </a:rPr>
              <a:t>，</a:t>
            </a:r>
            <a:r>
              <a:rPr lang="zh-TW" altLang="zh-TW" sz="2200" dirty="0">
                <a:solidFill>
                  <a:srgbClr val="FF0000"/>
                </a:solidFill>
                <a:latin typeface="標楷體" panose="03000509000000000000" pitchFamily="65" charset="-120"/>
                <a:ea typeface="標楷體" panose="03000509000000000000" pitchFamily="65" charset="-120"/>
              </a:rPr>
              <a:t>無故意或不法意圖</a:t>
            </a:r>
            <a:r>
              <a:rPr lang="zh-TW" altLang="zh-TW" sz="2200" dirty="0">
                <a:solidFill>
                  <a:srgbClr val="0000CC"/>
                </a:solidFill>
                <a:latin typeface="標楷體" panose="03000509000000000000" pitchFamily="65" charset="-120"/>
                <a:ea typeface="標楷體" panose="03000509000000000000" pitchFamily="65" charset="-120"/>
              </a:rPr>
              <a:t>，惟查出進口廠商對於交易標的物及相關法規，應負查明與注意之義務；該公司未經許可，將 </a:t>
            </a:r>
            <a:r>
              <a:rPr lang="en-US" altLang="zh-TW" sz="2200" dirty="0">
                <a:solidFill>
                  <a:srgbClr val="0000CC"/>
                </a:solidFill>
                <a:latin typeface="標楷體" panose="03000509000000000000" pitchFamily="65" charset="-120"/>
                <a:ea typeface="標楷體" panose="03000509000000000000" pitchFamily="65" charset="-120"/>
              </a:rPr>
              <a:t>SHTC </a:t>
            </a:r>
            <a:r>
              <a:rPr lang="zh-TW" altLang="zh-TW" sz="2200" dirty="0">
                <a:solidFill>
                  <a:srgbClr val="0000CC"/>
                </a:solidFill>
                <a:latin typeface="標楷體" panose="03000509000000000000" pitchFamily="65" charset="-120"/>
                <a:ea typeface="標楷體" panose="03000509000000000000" pitchFamily="65" charset="-120"/>
              </a:rPr>
              <a:t>輸往</a:t>
            </a:r>
            <a:r>
              <a:rPr lang="zh-TW" altLang="zh-TW" sz="2200" dirty="0">
                <a:solidFill>
                  <a:srgbClr val="FF0000"/>
                </a:solidFill>
                <a:latin typeface="標楷體" panose="03000509000000000000" pitchFamily="65" charset="-120"/>
                <a:ea typeface="標楷體" panose="03000509000000000000" pitchFamily="65" charset="-120"/>
              </a:rPr>
              <a:t>管制地區以外</a:t>
            </a:r>
            <a:r>
              <a:rPr lang="zh-TW" altLang="zh-TW" sz="2200" dirty="0">
                <a:solidFill>
                  <a:srgbClr val="0000CC"/>
                </a:solidFill>
                <a:latin typeface="標楷體" panose="03000509000000000000" pitchFamily="65" charset="-120"/>
                <a:ea typeface="標楷體" panose="03000509000000000000" pitchFamily="65" charset="-120"/>
              </a:rPr>
              <a:t>地區之行為屬實，爰依貿易法第</a:t>
            </a:r>
            <a:r>
              <a:rPr lang="en-US" altLang="zh-TW" sz="2200" dirty="0">
                <a:solidFill>
                  <a:srgbClr val="0000CC"/>
                </a:solidFill>
                <a:latin typeface="標楷體" panose="03000509000000000000" pitchFamily="65" charset="-120"/>
                <a:ea typeface="標楷體" panose="03000509000000000000" pitchFamily="65" charset="-120"/>
              </a:rPr>
              <a:t>27</a:t>
            </a:r>
            <a:r>
              <a:rPr lang="zh-TW" altLang="zh-TW" sz="2200" dirty="0">
                <a:solidFill>
                  <a:srgbClr val="0000CC"/>
                </a:solidFill>
                <a:latin typeface="標楷體" panose="03000509000000000000" pitchFamily="65" charset="-120"/>
                <a:ea typeface="標楷體" panose="03000509000000000000" pitchFamily="65" charset="-120"/>
              </a:rPr>
              <a:t>條之 </a:t>
            </a:r>
            <a:r>
              <a:rPr lang="en-US" altLang="zh-TW" sz="2200" dirty="0">
                <a:solidFill>
                  <a:srgbClr val="0000CC"/>
                </a:solidFill>
                <a:latin typeface="標楷體" panose="03000509000000000000" pitchFamily="65" charset="-120"/>
                <a:ea typeface="標楷體" panose="03000509000000000000" pitchFamily="65" charset="-120"/>
              </a:rPr>
              <a:t>2</a:t>
            </a:r>
            <a:r>
              <a:rPr lang="zh-TW" altLang="zh-TW" sz="2200" dirty="0">
                <a:solidFill>
                  <a:srgbClr val="0000CC"/>
                </a:solidFill>
                <a:latin typeface="標楷體" panose="03000509000000000000" pitchFamily="65" charset="-120"/>
                <a:ea typeface="標楷體" panose="03000509000000000000" pitchFamily="65" charset="-120"/>
              </a:rPr>
              <a:t>第</a:t>
            </a:r>
            <a:r>
              <a:rPr lang="en-US" altLang="zh-TW" sz="2200" dirty="0">
                <a:solidFill>
                  <a:srgbClr val="0000CC"/>
                </a:solidFill>
                <a:latin typeface="標楷體" panose="03000509000000000000" pitchFamily="65" charset="-120"/>
                <a:ea typeface="標楷體" panose="03000509000000000000" pitchFamily="65" charset="-120"/>
              </a:rPr>
              <a:t>1</a:t>
            </a:r>
            <a:r>
              <a:rPr lang="zh-TW" altLang="zh-TW" sz="2200" dirty="0">
                <a:solidFill>
                  <a:srgbClr val="0000CC"/>
                </a:solidFill>
                <a:latin typeface="標楷體" panose="03000509000000000000" pitchFamily="65" charset="-120"/>
                <a:ea typeface="標楷體" panose="03000509000000000000" pitchFamily="65" charset="-120"/>
              </a:rPr>
              <a:t>項第</a:t>
            </a:r>
            <a:r>
              <a:rPr lang="en-US" altLang="zh-TW" sz="2200" dirty="0">
                <a:solidFill>
                  <a:srgbClr val="0000CC"/>
                </a:solidFill>
                <a:latin typeface="標楷體" panose="03000509000000000000" pitchFamily="65" charset="-120"/>
                <a:ea typeface="標楷體" panose="03000509000000000000" pitchFamily="65" charset="-120"/>
              </a:rPr>
              <a:t>1</a:t>
            </a:r>
            <a:r>
              <a:rPr lang="zh-TW" altLang="zh-TW" sz="2200" dirty="0">
                <a:solidFill>
                  <a:srgbClr val="0000CC"/>
                </a:solidFill>
                <a:latin typeface="標楷體" panose="03000509000000000000" pitchFamily="65" charset="-120"/>
                <a:ea typeface="標楷體" panose="03000509000000000000" pitchFamily="65" charset="-120"/>
              </a:rPr>
              <a:t>款規定，</a:t>
            </a:r>
            <a:r>
              <a:rPr lang="zh-TW" altLang="zh-TW" sz="2200" dirty="0">
                <a:solidFill>
                  <a:srgbClr val="FF0000"/>
                </a:solidFill>
                <a:latin typeface="標楷體" panose="03000509000000000000" pitchFamily="65" charset="-120"/>
                <a:ea typeface="標楷體" panose="03000509000000000000" pitchFamily="65" charset="-120"/>
              </a:rPr>
              <a:t>最高可處新臺幣</a:t>
            </a:r>
            <a:r>
              <a:rPr lang="en-US" altLang="zh-TW" sz="2200" dirty="0">
                <a:solidFill>
                  <a:srgbClr val="FF0000"/>
                </a:solidFill>
                <a:latin typeface="標楷體" panose="03000509000000000000" pitchFamily="65" charset="-120"/>
                <a:ea typeface="標楷體" panose="03000509000000000000" pitchFamily="65" charset="-120"/>
              </a:rPr>
              <a:t>30</a:t>
            </a:r>
            <a:r>
              <a:rPr lang="zh-TW" altLang="zh-TW" sz="2200" dirty="0">
                <a:solidFill>
                  <a:srgbClr val="FF0000"/>
                </a:solidFill>
                <a:latin typeface="標楷體" panose="03000509000000000000" pitchFamily="65" charset="-120"/>
                <a:ea typeface="標楷體" panose="03000509000000000000" pitchFamily="65" charset="-120"/>
              </a:rPr>
              <a:t>萬元</a:t>
            </a:r>
            <a:r>
              <a:rPr lang="zh-TW" altLang="zh-TW" sz="2200" dirty="0">
                <a:solidFill>
                  <a:srgbClr val="0000CC"/>
                </a:solidFill>
                <a:latin typeface="標楷體" panose="03000509000000000000" pitchFamily="65" charset="-120"/>
                <a:ea typeface="標楷體" panose="03000509000000000000" pitchFamily="65" charset="-120"/>
              </a:rPr>
              <a:t>罰鍰</a:t>
            </a:r>
            <a:r>
              <a:rPr lang="zh-TW" altLang="zh-TW" sz="2200" dirty="0">
                <a:solidFill>
                  <a:srgbClr val="CC0000"/>
                </a:solidFill>
                <a:latin typeface="標楷體" panose="03000509000000000000" pitchFamily="65" charset="-120"/>
                <a:ea typeface="標楷體" panose="03000509000000000000" pitchFamily="65" charset="-120"/>
              </a:rPr>
              <a:t>並</a:t>
            </a:r>
            <a:r>
              <a:rPr lang="zh-TW" altLang="zh-TW" sz="2200" u="sng" dirty="0">
                <a:solidFill>
                  <a:srgbClr val="FF0000"/>
                </a:solidFill>
                <a:latin typeface="標楷體" panose="03000509000000000000" pitchFamily="65" charset="-120"/>
                <a:ea typeface="標楷體" panose="03000509000000000000" pitchFamily="65" charset="-120"/>
              </a:rPr>
              <a:t>廢止</a:t>
            </a:r>
            <a:r>
              <a:rPr lang="zh-TW" altLang="zh-TW" sz="2200" dirty="0">
                <a:solidFill>
                  <a:srgbClr val="0000CC"/>
                </a:solidFill>
                <a:latin typeface="標楷體" panose="03000509000000000000" pitchFamily="65" charset="-120"/>
                <a:ea typeface="標楷體" panose="03000509000000000000" pitchFamily="65" charset="-120"/>
              </a:rPr>
              <a:t>其出進口廠商登記。</a:t>
            </a:r>
          </a:p>
          <a:p>
            <a:pPr>
              <a:lnSpc>
                <a:spcPct val="100000"/>
              </a:lnSpc>
            </a:pPr>
            <a:endParaRPr lang="en-US" altLang="zh-TW" sz="2200" dirty="0">
              <a:cs typeface="DejaVu Sans" panose="020B0603030804020204" pitchFamily="34" charset="0"/>
            </a:endParaRPr>
          </a:p>
          <a:p>
            <a:pPr>
              <a:lnSpc>
                <a:spcPct val="100000"/>
              </a:lnSpc>
            </a:pPr>
            <a:endParaRPr lang="en-US" altLang="zh-TW" sz="2200" dirty="0">
              <a:cs typeface="DejaVu Sans" panose="020B0603030804020204" pitchFamily="34" charset="0"/>
            </a:endParaRPr>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8550" y="5059363"/>
            <a:ext cx="2047875" cy="17129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2425" y="5040313"/>
            <a:ext cx="2306638" cy="166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5"/>
          <p:cNvSpPr>
            <a:spLocks noChangeArrowheads="1"/>
          </p:cNvSpPr>
          <p:nvPr/>
        </p:nvSpPr>
        <p:spPr bwMode="auto">
          <a:xfrm>
            <a:off x="2484438" y="5184775"/>
            <a:ext cx="1222375" cy="400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nchor="ctr"/>
          <a:lstStyle>
            <a:lvl1pPr>
              <a:tabLst>
                <a:tab pos="449263" algn="l"/>
                <a:tab pos="898525"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zh-TW" altLang="zh-TW" sz="1600" b="1">
                <a:solidFill>
                  <a:srgbClr val="0000CC"/>
                </a:solidFill>
                <a:latin typeface="標楷體" panose="03000509000000000000" pitchFamily="65" charset="-120"/>
                <a:ea typeface="標楷體" panose="03000509000000000000" pitchFamily="65" charset="-120"/>
              </a:rPr>
              <a:t>傾斜轉盤：</a:t>
            </a:r>
          </a:p>
        </p:txBody>
      </p:sp>
    </p:spTree>
    <p:extLst>
      <p:ext uri="{BB962C8B-B14F-4D97-AF65-F5344CB8AC3E}">
        <p14:creationId xmlns:p14="http://schemas.microsoft.com/office/powerpoint/2010/main" val="38994389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435100" y="274638"/>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4000" b="1">
                <a:solidFill>
                  <a:srgbClr val="0000CC"/>
                </a:solidFill>
                <a:latin typeface="標楷體" panose="03000509000000000000" pitchFamily="65" charset="-120"/>
                <a:ea typeface="標楷體" panose="03000509000000000000" pitchFamily="65" charset="-120"/>
              </a:rPr>
              <a:t>案例分享（五）</a:t>
            </a:r>
          </a:p>
        </p:txBody>
      </p:sp>
      <p:sp>
        <p:nvSpPr>
          <p:cNvPr id="5" name="Rectangle 2"/>
          <p:cNvSpPr>
            <a:spLocks noChangeArrowheads="1"/>
          </p:cNvSpPr>
          <p:nvPr/>
        </p:nvSpPr>
        <p:spPr bwMode="auto">
          <a:xfrm>
            <a:off x="1435100" y="1412875"/>
            <a:ext cx="7342188" cy="4243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en-US" altLang="zh-TW" sz="2200" dirty="0">
                <a:solidFill>
                  <a:srgbClr val="0000CC"/>
                </a:solidFill>
                <a:latin typeface="標楷體" panose="03000509000000000000" pitchFamily="65" charset="-120"/>
                <a:ea typeface="標楷體" panose="03000509000000000000" pitchFamily="65" charset="-120"/>
              </a:rPr>
              <a:t>○○</a:t>
            </a:r>
            <a:r>
              <a:rPr lang="zh-TW" altLang="zh-TW" sz="2200" dirty="0">
                <a:solidFill>
                  <a:srgbClr val="0000CC"/>
                </a:solidFill>
                <a:latin typeface="標楷體" panose="03000509000000000000" pitchFamily="65" charset="-120"/>
                <a:ea typeface="標楷體" panose="03000509000000000000" pitchFamily="65" charset="-120"/>
              </a:rPr>
              <a:t>公司於</a:t>
            </a:r>
            <a:r>
              <a:rPr lang="en-US" altLang="zh-TW" sz="2200" dirty="0">
                <a:solidFill>
                  <a:srgbClr val="0000CC"/>
                </a:solidFill>
                <a:latin typeface="標楷體" panose="03000509000000000000" pitchFamily="65" charset="-120"/>
                <a:ea typeface="標楷體" panose="03000509000000000000" pitchFamily="65" charset="-120"/>
              </a:rPr>
              <a:t>104</a:t>
            </a:r>
            <a:r>
              <a:rPr lang="zh-TW" altLang="zh-TW" sz="2200" dirty="0">
                <a:solidFill>
                  <a:srgbClr val="0000CC"/>
                </a:solidFill>
                <a:latin typeface="標楷體" panose="03000509000000000000" pitchFamily="65" charset="-120"/>
                <a:ea typeface="標楷體" panose="03000509000000000000" pitchFamily="65" charset="-120"/>
              </a:rPr>
              <a:t>年</a:t>
            </a:r>
            <a:r>
              <a:rPr lang="en-US" altLang="zh-TW" sz="2200" dirty="0">
                <a:solidFill>
                  <a:srgbClr val="0000CC"/>
                </a:solidFill>
                <a:latin typeface="標楷體" panose="03000509000000000000" pitchFamily="65" charset="-120"/>
                <a:ea typeface="標楷體" panose="03000509000000000000" pitchFamily="65" charset="-120"/>
              </a:rPr>
              <a:t>9</a:t>
            </a:r>
            <a:r>
              <a:rPr lang="zh-TW" altLang="zh-TW" sz="2200" dirty="0">
                <a:solidFill>
                  <a:srgbClr val="0000CC"/>
                </a:solidFill>
                <a:latin typeface="標楷體" panose="03000509000000000000" pitchFamily="65" charset="-120"/>
                <a:ea typeface="標楷體" panose="03000509000000000000" pitchFamily="65" charset="-120"/>
              </a:rPr>
              <a:t>出口貨品一批至</a:t>
            </a:r>
            <a:r>
              <a:rPr lang="zh-TW" altLang="zh-TW" sz="2200" dirty="0">
                <a:solidFill>
                  <a:srgbClr val="FF0000"/>
                </a:solidFill>
                <a:latin typeface="標楷體" panose="03000509000000000000" pitchFamily="65" charset="-120"/>
                <a:ea typeface="標楷體" panose="03000509000000000000" pitchFamily="65" charset="-120"/>
              </a:rPr>
              <a:t>中國大陸</a:t>
            </a:r>
            <a:r>
              <a:rPr lang="zh-TW" altLang="zh-TW" sz="2200" dirty="0">
                <a:solidFill>
                  <a:srgbClr val="0000CC"/>
                </a:solidFill>
                <a:latin typeface="標楷體" panose="03000509000000000000" pitchFamily="65" charset="-120"/>
                <a:ea typeface="標楷體" panose="03000509000000000000" pitchFamily="65" charset="-120"/>
              </a:rPr>
              <a:t>，其中申報貨品「</a:t>
            </a:r>
            <a:r>
              <a:rPr lang="en-US" altLang="zh-TW" sz="2200" dirty="0">
                <a:solidFill>
                  <a:srgbClr val="0000CC"/>
                </a:solidFill>
                <a:latin typeface="標楷體" panose="03000509000000000000" pitchFamily="65" charset="-120"/>
                <a:ea typeface="標楷體" panose="03000509000000000000" pitchFamily="65" charset="-120"/>
              </a:rPr>
              <a:t>PTFE Lined CS Tank </a:t>
            </a:r>
            <a:r>
              <a:rPr lang="zh-TW" altLang="zh-TW" sz="2200" dirty="0">
                <a:solidFill>
                  <a:srgbClr val="FF0000"/>
                </a:solidFill>
                <a:latin typeface="標楷體" panose="03000509000000000000" pitchFamily="65" charset="-120"/>
                <a:ea typeface="標楷體" panose="03000509000000000000" pitchFamily="65" charset="-120"/>
              </a:rPr>
              <a:t>內部塗佈</a:t>
            </a:r>
            <a:r>
              <a:rPr lang="zh-TW" altLang="zh-TW" sz="2200" dirty="0">
                <a:solidFill>
                  <a:srgbClr val="0000CC"/>
                </a:solidFill>
                <a:latin typeface="標楷體" panose="03000509000000000000" pitchFamily="65" charset="-120"/>
                <a:ea typeface="標楷體" panose="03000509000000000000" pitchFamily="65" charset="-120"/>
              </a:rPr>
              <a:t>鐵氟龍之</a:t>
            </a:r>
            <a:r>
              <a:rPr lang="zh-TW" altLang="zh-TW" sz="2200" dirty="0">
                <a:solidFill>
                  <a:srgbClr val="FF0000"/>
                </a:solidFill>
                <a:latin typeface="標楷體" panose="03000509000000000000" pitchFamily="65" charset="-120"/>
                <a:ea typeface="標楷體" panose="03000509000000000000" pitchFamily="65" charset="-120"/>
              </a:rPr>
              <a:t>碳鋼製化學儲存槽</a:t>
            </a:r>
            <a:r>
              <a:rPr lang="zh-TW" altLang="zh-TW" sz="2200" dirty="0">
                <a:solidFill>
                  <a:srgbClr val="0000CC"/>
                </a:solidFill>
                <a:latin typeface="標楷體" panose="03000509000000000000" pitchFamily="65" charset="-120"/>
                <a:ea typeface="標楷體" panose="03000509000000000000" pitchFamily="65" charset="-120"/>
              </a:rPr>
              <a:t>」，經鑑定屬戰略性高科技貨品</a:t>
            </a:r>
            <a:r>
              <a:rPr lang="en-US" altLang="zh-TW" sz="2200" dirty="0">
                <a:solidFill>
                  <a:srgbClr val="0000CC"/>
                </a:solidFill>
                <a:latin typeface="標楷體" panose="03000509000000000000" pitchFamily="65" charset="-120"/>
                <a:ea typeface="標楷體" panose="03000509000000000000" pitchFamily="65" charset="-120"/>
              </a:rPr>
              <a:t>(SHTC)</a:t>
            </a:r>
            <a:r>
              <a:rPr lang="zh-TW" altLang="zh-TW" sz="2200" dirty="0">
                <a:solidFill>
                  <a:srgbClr val="0000CC"/>
                </a:solidFill>
                <a:latin typeface="標楷體" panose="03000509000000000000" pitchFamily="65" charset="-120"/>
                <a:ea typeface="標楷體" panose="03000509000000000000" pitchFamily="65" charset="-120"/>
              </a:rPr>
              <a:t>，出口管制編號</a:t>
            </a:r>
            <a:r>
              <a:rPr lang="en-US" altLang="zh-TW" sz="2200" dirty="0">
                <a:solidFill>
                  <a:srgbClr val="0000CC"/>
                </a:solidFill>
                <a:latin typeface="標楷體" panose="03000509000000000000" pitchFamily="65" charset="-120"/>
                <a:ea typeface="標楷體" panose="03000509000000000000" pitchFamily="65" charset="-120"/>
              </a:rPr>
              <a:t>2B350</a:t>
            </a:r>
            <a:r>
              <a:rPr lang="zh-TW" altLang="zh-TW" sz="2200" dirty="0">
                <a:solidFill>
                  <a:srgbClr val="0000CC"/>
                </a:solidFill>
                <a:latin typeface="標楷體" panose="03000509000000000000" pitchFamily="65" charset="-120"/>
                <a:ea typeface="標楷體" panose="03000509000000000000" pitchFamily="65" charset="-120"/>
              </a:rPr>
              <a:t>。</a:t>
            </a:r>
          </a:p>
          <a:p>
            <a:pPr>
              <a:lnSpc>
                <a:spcPct val="100000"/>
              </a:lnSpc>
            </a:pPr>
            <a:endParaRPr lang="en-US" altLang="zh-TW" sz="2200" dirty="0">
              <a:cs typeface="DejaVu Sans" panose="020B0603030804020204" pitchFamily="34" charset="0"/>
            </a:endParaRPr>
          </a:p>
          <a:p>
            <a:pPr>
              <a:lnSpc>
                <a:spcPct val="100000"/>
              </a:lnSpc>
            </a:pPr>
            <a:r>
              <a:rPr lang="zh-TW" altLang="zh-TW" sz="2200" dirty="0">
                <a:solidFill>
                  <a:srgbClr val="0000CC"/>
                </a:solidFill>
                <a:latin typeface="標楷體" panose="03000509000000000000" pitchFamily="65" charset="-120"/>
                <a:ea typeface="標楷體" panose="03000509000000000000" pitchFamily="65" charset="-120"/>
              </a:rPr>
              <a:t>處理情形：雖本案公司表示</a:t>
            </a:r>
            <a:r>
              <a:rPr lang="zh-TW" altLang="zh-TW" sz="2200" dirty="0">
                <a:solidFill>
                  <a:srgbClr val="CC0000"/>
                </a:solidFill>
                <a:latin typeface="標楷體" panose="03000509000000000000" pitchFamily="65" charset="-120"/>
                <a:ea typeface="標楷體" panose="03000509000000000000" pitchFamily="65" charset="-120"/>
              </a:rPr>
              <a:t>未悉</a:t>
            </a:r>
            <a:r>
              <a:rPr lang="zh-TW" altLang="zh-TW" sz="2200" dirty="0">
                <a:solidFill>
                  <a:srgbClr val="0000CC"/>
                </a:solidFill>
                <a:latin typeface="標楷體" panose="03000509000000000000" pitchFamily="65" charset="-120"/>
                <a:ea typeface="標楷體" panose="03000509000000000000" pitchFamily="65" charset="-120"/>
              </a:rPr>
              <a:t>本案貨品屬</a:t>
            </a:r>
            <a:r>
              <a:rPr lang="en-US" altLang="zh-TW" sz="2200" dirty="0">
                <a:solidFill>
                  <a:srgbClr val="0000CC"/>
                </a:solidFill>
                <a:latin typeface="標楷體" panose="03000509000000000000" pitchFamily="65" charset="-120"/>
                <a:ea typeface="標楷體" panose="03000509000000000000" pitchFamily="65" charset="-120"/>
              </a:rPr>
              <a:t>SHTC</a:t>
            </a:r>
            <a:r>
              <a:rPr lang="zh-TW" altLang="zh-TW" sz="2200" dirty="0">
                <a:solidFill>
                  <a:srgbClr val="0000CC"/>
                </a:solidFill>
                <a:latin typeface="標楷體" panose="03000509000000000000" pitchFamily="65" charset="-120"/>
                <a:ea typeface="標楷體" panose="03000509000000000000" pitchFamily="65" charset="-120"/>
              </a:rPr>
              <a:t>，</a:t>
            </a:r>
            <a:r>
              <a:rPr lang="zh-TW" altLang="zh-TW" sz="2200" dirty="0">
                <a:solidFill>
                  <a:srgbClr val="CC0000"/>
                </a:solidFill>
                <a:latin typeface="標楷體" panose="03000509000000000000" pitchFamily="65" charset="-120"/>
                <a:ea typeface="標楷體" panose="03000509000000000000" pitchFamily="65" charset="-120"/>
              </a:rPr>
              <a:t>無故意或不法意圖</a:t>
            </a:r>
            <a:r>
              <a:rPr lang="zh-TW" altLang="zh-TW" sz="2200" dirty="0">
                <a:solidFill>
                  <a:srgbClr val="0000CC"/>
                </a:solidFill>
                <a:latin typeface="標楷體" panose="03000509000000000000" pitchFamily="65" charset="-120"/>
                <a:ea typeface="標楷體" panose="03000509000000000000" pitchFamily="65" charset="-120"/>
              </a:rPr>
              <a:t>，惟查出進口廠商對於交易標的物及相關法規，應負查明與注意之義務；該公司未經許可，將 </a:t>
            </a:r>
            <a:r>
              <a:rPr lang="en-US" altLang="zh-TW" sz="2200" dirty="0">
                <a:solidFill>
                  <a:srgbClr val="0000CC"/>
                </a:solidFill>
                <a:latin typeface="標楷體" panose="03000509000000000000" pitchFamily="65" charset="-120"/>
                <a:ea typeface="標楷體" panose="03000509000000000000" pitchFamily="65" charset="-120"/>
              </a:rPr>
              <a:t>SHTC </a:t>
            </a:r>
            <a:r>
              <a:rPr lang="zh-TW" altLang="zh-TW" sz="2200" dirty="0">
                <a:solidFill>
                  <a:srgbClr val="0000CC"/>
                </a:solidFill>
                <a:latin typeface="標楷體" panose="03000509000000000000" pitchFamily="65" charset="-120"/>
                <a:ea typeface="標楷體" panose="03000509000000000000" pitchFamily="65" charset="-120"/>
              </a:rPr>
              <a:t>輸往</a:t>
            </a:r>
            <a:r>
              <a:rPr lang="zh-TW" altLang="zh-TW" sz="2200" dirty="0">
                <a:solidFill>
                  <a:srgbClr val="CC0000"/>
                </a:solidFill>
                <a:latin typeface="標楷體" panose="03000509000000000000" pitchFamily="65" charset="-120"/>
                <a:ea typeface="標楷體" panose="03000509000000000000" pitchFamily="65" charset="-120"/>
              </a:rPr>
              <a:t>管制地區以外地區</a:t>
            </a:r>
            <a:r>
              <a:rPr lang="zh-TW" altLang="zh-TW" sz="2200" dirty="0">
                <a:solidFill>
                  <a:srgbClr val="0000CC"/>
                </a:solidFill>
                <a:latin typeface="標楷體" panose="03000509000000000000" pitchFamily="65" charset="-120"/>
                <a:ea typeface="標楷體" panose="03000509000000000000" pitchFamily="65" charset="-120"/>
              </a:rPr>
              <a:t>之行為屬實，爰依貿易法第</a:t>
            </a:r>
            <a:r>
              <a:rPr lang="en-US" altLang="zh-TW" sz="2200" dirty="0">
                <a:solidFill>
                  <a:srgbClr val="0000CC"/>
                </a:solidFill>
                <a:latin typeface="標楷體" panose="03000509000000000000" pitchFamily="65" charset="-120"/>
                <a:ea typeface="標楷體" panose="03000509000000000000" pitchFamily="65" charset="-120"/>
              </a:rPr>
              <a:t>27</a:t>
            </a:r>
            <a:r>
              <a:rPr lang="zh-TW" altLang="zh-TW" sz="2200" dirty="0">
                <a:solidFill>
                  <a:srgbClr val="0000CC"/>
                </a:solidFill>
                <a:latin typeface="標楷體" panose="03000509000000000000" pitchFamily="65" charset="-120"/>
                <a:ea typeface="標楷體" panose="03000509000000000000" pitchFamily="65" charset="-120"/>
              </a:rPr>
              <a:t>條之 </a:t>
            </a:r>
            <a:r>
              <a:rPr lang="en-US" altLang="zh-TW" sz="2200" dirty="0">
                <a:solidFill>
                  <a:srgbClr val="0000CC"/>
                </a:solidFill>
                <a:latin typeface="標楷體" panose="03000509000000000000" pitchFamily="65" charset="-120"/>
                <a:ea typeface="標楷體" panose="03000509000000000000" pitchFamily="65" charset="-120"/>
              </a:rPr>
              <a:t>2</a:t>
            </a:r>
            <a:r>
              <a:rPr lang="zh-TW" altLang="zh-TW" sz="2200" dirty="0">
                <a:solidFill>
                  <a:srgbClr val="0000CC"/>
                </a:solidFill>
                <a:latin typeface="標楷體" panose="03000509000000000000" pitchFamily="65" charset="-120"/>
                <a:ea typeface="標楷體" panose="03000509000000000000" pitchFamily="65" charset="-120"/>
              </a:rPr>
              <a:t>第</a:t>
            </a:r>
            <a:r>
              <a:rPr lang="en-US" altLang="zh-TW" sz="2200" dirty="0">
                <a:solidFill>
                  <a:srgbClr val="0000CC"/>
                </a:solidFill>
                <a:latin typeface="標楷體" panose="03000509000000000000" pitchFamily="65" charset="-120"/>
                <a:ea typeface="標楷體" panose="03000509000000000000" pitchFamily="65" charset="-120"/>
              </a:rPr>
              <a:t>1</a:t>
            </a:r>
            <a:r>
              <a:rPr lang="zh-TW" altLang="zh-TW" sz="2200" dirty="0">
                <a:solidFill>
                  <a:srgbClr val="0000CC"/>
                </a:solidFill>
                <a:latin typeface="標楷體" panose="03000509000000000000" pitchFamily="65" charset="-120"/>
                <a:ea typeface="標楷體" panose="03000509000000000000" pitchFamily="65" charset="-120"/>
              </a:rPr>
              <a:t>項第</a:t>
            </a:r>
            <a:r>
              <a:rPr lang="en-US" altLang="zh-TW" sz="2200" dirty="0">
                <a:solidFill>
                  <a:srgbClr val="0000CC"/>
                </a:solidFill>
                <a:latin typeface="標楷體" panose="03000509000000000000" pitchFamily="65" charset="-120"/>
                <a:ea typeface="標楷體" panose="03000509000000000000" pitchFamily="65" charset="-120"/>
              </a:rPr>
              <a:t>1</a:t>
            </a:r>
            <a:r>
              <a:rPr lang="zh-TW" altLang="zh-TW" sz="2200" dirty="0">
                <a:solidFill>
                  <a:srgbClr val="0000CC"/>
                </a:solidFill>
                <a:latin typeface="標楷體" panose="03000509000000000000" pitchFamily="65" charset="-120"/>
                <a:ea typeface="標楷體" panose="03000509000000000000" pitchFamily="65" charset="-120"/>
              </a:rPr>
              <a:t>款規定，</a:t>
            </a:r>
            <a:r>
              <a:rPr lang="zh-TW" altLang="zh-TW" sz="2200" dirty="0">
                <a:solidFill>
                  <a:srgbClr val="CC0000"/>
                </a:solidFill>
                <a:latin typeface="標楷體" panose="03000509000000000000" pitchFamily="65" charset="-120"/>
                <a:ea typeface="標楷體" panose="03000509000000000000" pitchFamily="65" charset="-120"/>
              </a:rPr>
              <a:t>最高可處新臺幣</a:t>
            </a:r>
            <a:r>
              <a:rPr lang="en-US" altLang="zh-TW" sz="2200" dirty="0">
                <a:solidFill>
                  <a:srgbClr val="CC0000"/>
                </a:solidFill>
                <a:latin typeface="標楷體" panose="03000509000000000000" pitchFamily="65" charset="-120"/>
                <a:ea typeface="標楷體" panose="03000509000000000000" pitchFamily="65" charset="-120"/>
              </a:rPr>
              <a:t>30</a:t>
            </a:r>
            <a:r>
              <a:rPr lang="zh-TW" altLang="zh-TW" sz="2200" dirty="0">
                <a:solidFill>
                  <a:srgbClr val="CC0000"/>
                </a:solidFill>
                <a:latin typeface="標楷體" panose="03000509000000000000" pitchFamily="65" charset="-120"/>
                <a:ea typeface="標楷體" panose="03000509000000000000" pitchFamily="65" charset="-120"/>
              </a:rPr>
              <a:t>萬元</a:t>
            </a:r>
            <a:r>
              <a:rPr lang="zh-TW" altLang="zh-TW" sz="2200" dirty="0">
                <a:solidFill>
                  <a:srgbClr val="0000CC"/>
                </a:solidFill>
                <a:latin typeface="標楷體" panose="03000509000000000000" pitchFamily="65" charset="-120"/>
                <a:ea typeface="標楷體" panose="03000509000000000000" pitchFamily="65" charset="-120"/>
              </a:rPr>
              <a:t>罰鍰</a:t>
            </a:r>
            <a:r>
              <a:rPr lang="zh-TW" altLang="zh-TW" sz="2200" dirty="0">
                <a:solidFill>
                  <a:srgbClr val="CC0000"/>
                </a:solidFill>
                <a:latin typeface="標楷體" panose="03000509000000000000" pitchFamily="65" charset="-120"/>
                <a:ea typeface="標楷體" panose="03000509000000000000" pitchFamily="65" charset="-120"/>
              </a:rPr>
              <a:t>並廢止</a:t>
            </a:r>
            <a:r>
              <a:rPr lang="zh-TW" altLang="zh-TW" sz="2200" dirty="0">
                <a:solidFill>
                  <a:srgbClr val="0000CC"/>
                </a:solidFill>
                <a:latin typeface="標楷體" panose="03000509000000000000" pitchFamily="65" charset="-120"/>
                <a:ea typeface="標楷體" panose="03000509000000000000" pitchFamily="65" charset="-120"/>
              </a:rPr>
              <a:t>其出進口廠商登記。</a:t>
            </a:r>
          </a:p>
          <a:p>
            <a:pPr>
              <a:lnSpc>
                <a:spcPct val="100000"/>
              </a:lnSpc>
            </a:pPr>
            <a:endParaRPr lang="en-US" altLang="zh-TW" sz="2200" dirty="0">
              <a:cs typeface="DejaVu Sans" panose="020B0603030804020204" pitchFamily="34" charset="0"/>
            </a:endParaRPr>
          </a:p>
          <a:p>
            <a:pPr>
              <a:lnSpc>
                <a:spcPct val="100000"/>
              </a:lnSpc>
            </a:pPr>
            <a:endParaRPr lang="en-US" altLang="zh-TW" sz="2200" dirty="0">
              <a:cs typeface="DejaVu Sans" panose="020B0603030804020204" pitchFamily="34" charset="0"/>
            </a:endParaRPr>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7788" y="5111750"/>
            <a:ext cx="2222500" cy="16891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2363" y="5157788"/>
            <a:ext cx="2039937" cy="16430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5"/>
          <p:cNvSpPr>
            <a:spLocks noChangeArrowheads="1"/>
          </p:cNvSpPr>
          <p:nvPr/>
        </p:nvSpPr>
        <p:spPr bwMode="auto">
          <a:xfrm>
            <a:off x="1368425" y="5400675"/>
            <a:ext cx="2374900" cy="8620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nchor="ctr"/>
          <a:lstStyle>
            <a:lvl1pPr>
              <a:tabLst>
                <a:tab pos="449263" algn="l"/>
                <a:tab pos="898525" algn="l"/>
                <a:tab pos="1347788" algn="l"/>
                <a:tab pos="1797050" algn="l"/>
                <a:tab pos="2246313"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en-US" altLang="zh-TW" sz="1600">
                <a:solidFill>
                  <a:srgbClr val="0000CC"/>
                </a:solidFill>
                <a:latin typeface="標楷體" panose="03000509000000000000" pitchFamily="65" charset="-120"/>
                <a:ea typeface="標楷體" panose="03000509000000000000" pitchFamily="65" charset="-120"/>
              </a:rPr>
              <a:t> </a:t>
            </a:r>
            <a:r>
              <a:rPr lang="zh-TW" altLang="zh-TW" sz="1600">
                <a:solidFill>
                  <a:srgbClr val="0000CC"/>
                </a:solidFill>
                <a:latin typeface="標楷體" panose="03000509000000000000" pitchFamily="65" charset="-120"/>
                <a:ea typeface="標楷體" panose="03000509000000000000" pitchFamily="65" charset="-120"/>
              </a:rPr>
              <a:t>內部塗佈鐵氟龍之</a:t>
            </a:r>
          </a:p>
          <a:p>
            <a:pPr>
              <a:lnSpc>
                <a:spcPct val="100000"/>
              </a:lnSpc>
            </a:pPr>
            <a:r>
              <a:rPr lang="en-US" altLang="zh-TW" sz="1600">
                <a:solidFill>
                  <a:srgbClr val="0000CC"/>
                </a:solidFill>
                <a:latin typeface="標楷體" panose="03000509000000000000" pitchFamily="65" charset="-120"/>
                <a:ea typeface="標楷體" panose="03000509000000000000" pitchFamily="65" charset="-120"/>
              </a:rPr>
              <a:t> </a:t>
            </a:r>
            <a:r>
              <a:rPr lang="zh-TW" altLang="zh-TW" sz="1600">
                <a:solidFill>
                  <a:srgbClr val="0000CC"/>
                </a:solidFill>
                <a:latin typeface="標楷體" panose="03000509000000000000" pitchFamily="65" charset="-120"/>
                <a:ea typeface="標楷體" panose="03000509000000000000" pitchFamily="65" charset="-120"/>
              </a:rPr>
              <a:t>碳鋼製化學儲存槽</a:t>
            </a:r>
          </a:p>
          <a:p>
            <a:pPr>
              <a:lnSpc>
                <a:spcPct val="100000"/>
              </a:lnSpc>
            </a:pPr>
            <a:r>
              <a:rPr lang="zh-TW" altLang="zh-TW" sz="1600">
                <a:solidFill>
                  <a:srgbClr val="0000CC"/>
                </a:solidFill>
                <a:latin typeface="標楷體" panose="03000509000000000000" pitchFamily="65" charset="-120"/>
                <a:ea typeface="標楷體" panose="03000509000000000000" pitchFamily="65" charset="-120"/>
              </a:rPr>
              <a:t>（</a:t>
            </a:r>
            <a:r>
              <a:rPr lang="en-US" altLang="zh-TW" sz="1600">
                <a:solidFill>
                  <a:srgbClr val="0000CC"/>
                </a:solidFill>
                <a:latin typeface="標楷體" panose="03000509000000000000" pitchFamily="65" charset="-120"/>
                <a:ea typeface="標楷體" panose="03000509000000000000" pitchFamily="65" charset="-120"/>
              </a:rPr>
              <a:t>PTFE Lined CS Tank</a:t>
            </a:r>
            <a:r>
              <a:rPr lang="zh-TW" altLang="zh-TW" sz="1600">
                <a:solidFill>
                  <a:srgbClr val="0000CC"/>
                </a:solidFill>
                <a:latin typeface="標楷體" panose="03000509000000000000" pitchFamily="65" charset="-120"/>
                <a:ea typeface="標楷體" panose="03000509000000000000" pitchFamily="65" charset="-120"/>
              </a:rPr>
              <a:t>）</a:t>
            </a:r>
          </a:p>
        </p:txBody>
      </p:sp>
    </p:spTree>
    <p:extLst>
      <p:ext uri="{BB962C8B-B14F-4D97-AF65-F5344CB8AC3E}">
        <p14:creationId xmlns:p14="http://schemas.microsoft.com/office/powerpoint/2010/main" val="19484124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435100" y="274638"/>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4000" b="1">
                <a:solidFill>
                  <a:srgbClr val="0000CC"/>
                </a:solidFill>
                <a:latin typeface="標楷體" panose="03000509000000000000" pitchFamily="65" charset="-120"/>
                <a:ea typeface="標楷體" panose="03000509000000000000" pitchFamily="65" charset="-120"/>
              </a:rPr>
              <a:t>案例分享（六）</a:t>
            </a:r>
          </a:p>
        </p:txBody>
      </p:sp>
      <p:sp>
        <p:nvSpPr>
          <p:cNvPr id="5" name="Rectangle 2"/>
          <p:cNvSpPr>
            <a:spLocks noChangeArrowheads="1"/>
          </p:cNvSpPr>
          <p:nvPr/>
        </p:nvSpPr>
        <p:spPr bwMode="auto">
          <a:xfrm>
            <a:off x="1435100" y="1412875"/>
            <a:ext cx="7342188" cy="4243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en-US" altLang="zh-TW" sz="2200">
                <a:solidFill>
                  <a:srgbClr val="0000CC"/>
                </a:solidFill>
                <a:latin typeface="標楷體" panose="03000509000000000000" pitchFamily="65" charset="-120"/>
                <a:ea typeface="標楷體" panose="03000509000000000000" pitchFamily="65" charset="-120"/>
              </a:rPr>
              <a:t>○○</a:t>
            </a:r>
            <a:r>
              <a:rPr lang="zh-TW" altLang="zh-TW" sz="2200">
                <a:solidFill>
                  <a:srgbClr val="0000CC"/>
                </a:solidFill>
                <a:latin typeface="標楷體" panose="03000509000000000000" pitchFamily="65" charset="-120"/>
                <a:ea typeface="標楷體" panose="03000509000000000000" pitchFamily="65" charset="-120"/>
              </a:rPr>
              <a:t>公司於</a:t>
            </a:r>
            <a:r>
              <a:rPr lang="en-US" altLang="zh-TW" sz="2200">
                <a:solidFill>
                  <a:srgbClr val="0000CC"/>
                </a:solidFill>
                <a:latin typeface="標楷體" panose="03000509000000000000" pitchFamily="65" charset="-120"/>
                <a:ea typeface="標楷體" panose="03000509000000000000" pitchFamily="65" charset="-120"/>
              </a:rPr>
              <a:t>106</a:t>
            </a:r>
            <a:r>
              <a:rPr lang="zh-TW" altLang="zh-TW" sz="2200">
                <a:solidFill>
                  <a:srgbClr val="0000CC"/>
                </a:solidFill>
                <a:latin typeface="標楷體" panose="03000509000000000000" pitchFamily="65" charset="-120"/>
                <a:ea typeface="標楷體" panose="03000509000000000000" pitchFamily="65" charset="-120"/>
              </a:rPr>
              <a:t>年</a:t>
            </a:r>
            <a:r>
              <a:rPr lang="en-US" altLang="zh-TW" sz="2200">
                <a:solidFill>
                  <a:srgbClr val="0000CC"/>
                </a:solidFill>
                <a:latin typeface="標楷體" panose="03000509000000000000" pitchFamily="65" charset="-120"/>
                <a:ea typeface="標楷體" panose="03000509000000000000" pitchFamily="65" charset="-120"/>
              </a:rPr>
              <a:t>1</a:t>
            </a:r>
            <a:r>
              <a:rPr lang="zh-TW" altLang="zh-TW" sz="2200">
                <a:solidFill>
                  <a:srgbClr val="0000CC"/>
                </a:solidFill>
                <a:latin typeface="標楷體" panose="03000509000000000000" pitchFamily="65" charset="-120"/>
                <a:ea typeface="標楷體" panose="03000509000000000000" pitchFamily="65" charset="-120"/>
              </a:rPr>
              <a:t>月出口「氫氟酸」至泰國，貨品分類號列為</a:t>
            </a:r>
            <a:r>
              <a:rPr lang="en-US" altLang="zh-TW" sz="2200">
                <a:solidFill>
                  <a:srgbClr val="0000CC"/>
                </a:solidFill>
                <a:latin typeface="標楷體" panose="03000509000000000000" pitchFamily="65" charset="-120"/>
                <a:ea typeface="標楷體" panose="03000509000000000000" pitchFamily="65" charset="-120"/>
              </a:rPr>
              <a:t>2811.11.00.00-2</a:t>
            </a:r>
            <a:r>
              <a:rPr lang="zh-TW" altLang="zh-TW" sz="2200">
                <a:solidFill>
                  <a:srgbClr val="0000CC"/>
                </a:solidFill>
                <a:latin typeface="標楷體" panose="03000509000000000000" pitchFamily="65" charset="-120"/>
                <a:ea typeface="標楷體" panose="03000509000000000000" pitchFamily="65" charset="-120"/>
              </a:rPr>
              <a:t>，經鑑定屬戰略性高科技貨品</a:t>
            </a:r>
            <a:r>
              <a:rPr lang="en-US" altLang="zh-TW" sz="2200">
                <a:solidFill>
                  <a:srgbClr val="0000CC"/>
                </a:solidFill>
                <a:latin typeface="標楷體" panose="03000509000000000000" pitchFamily="65" charset="-120"/>
                <a:ea typeface="標楷體" panose="03000509000000000000" pitchFamily="65" charset="-120"/>
              </a:rPr>
              <a:t>(SHTC)</a:t>
            </a:r>
            <a:r>
              <a:rPr lang="zh-TW" altLang="zh-TW" sz="2200">
                <a:solidFill>
                  <a:srgbClr val="0000CC"/>
                </a:solidFill>
                <a:latin typeface="標楷體" panose="03000509000000000000" pitchFamily="65" charset="-120"/>
                <a:ea typeface="標楷體" panose="03000509000000000000" pitchFamily="65" charset="-120"/>
              </a:rPr>
              <a:t>，出口管制編號 </a:t>
            </a:r>
            <a:r>
              <a:rPr lang="en-US" altLang="zh-TW" sz="2200">
                <a:solidFill>
                  <a:srgbClr val="0000CC"/>
                </a:solidFill>
                <a:latin typeface="標楷體" panose="03000509000000000000" pitchFamily="65" charset="-120"/>
                <a:ea typeface="標楷體" panose="03000509000000000000" pitchFamily="65" charset="-120"/>
              </a:rPr>
              <a:t>1C350.24</a:t>
            </a:r>
            <a:r>
              <a:rPr lang="zh-TW" altLang="zh-TW" sz="2200">
                <a:solidFill>
                  <a:srgbClr val="0000CC"/>
                </a:solidFill>
                <a:latin typeface="標楷體" panose="03000509000000000000" pitchFamily="65" charset="-120"/>
                <a:ea typeface="標楷體" panose="03000509000000000000" pitchFamily="65" charset="-120"/>
              </a:rPr>
              <a:t>。</a:t>
            </a:r>
          </a:p>
          <a:p>
            <a:pPr>
              <a:lnSpc>
                <a:spcPct val="100000"/>
              </a:lnSpc>
            </a:pPr>
            <a:endParaRPr lang="en-US" altLang="zh-TW" sz="2200">
              <a:cs typeface="DejaVu Sans" panose="020B0603030804020204" pitchFamily="34" charset="0"/>
            </a:endParaRPr>
          </a:p>
          <a:p>
            <a:pPr>
              <a:lnSpc>
                <a:spcPct val="100000"/>
              </a:lnSpc>
            </a:pPr>
            <a:r>
              <a:rPr lang="zh-TW" altLang="zh-TW" sz="2200">
                <a:solidFill>
                  <a:srgbClr val="0000CC"/>
                </a:solidFill>
                <a:latin typeface="標楷體" panose="03000509000000000000" pitchFamily="65" charset="-120"/>
                <a:ea typeface="標楷體" panose="03000509000000000000" pitchFamily="65" charset="-120"/>
              </a:rPr>
              <a:t>處理情形：雖本案公司表示</a:t>
            </a:r>
            <a:r>
              <a:rPr lang="zh-TW" altLang="zh-TW" sz="2200">
                <a:solidFill>
                  <a:srgbClr val="CC0000"/>
                </a:solidFill>
                <a:latin typeface="標楷體" panose="03000509000000000000" pitchFamily="65" charset="-120"/>
                <a:ea typeface="標楷體" panose="03000509000000000000" pitchFamily="65" charset="-120"/>
              </a:rPr>
              <a:t>未悉</a:t>
            </a:r>
            <a:r>
              <a:rPr lang="zh-TW" altLang="zh-TW" sz="2200">
                <a:solidFill>
                  <a:srgbClr val="0000CC"/>
                </a:solidFill>
                <a:latin typeface="標楷體" panose="03000509000000000000" pitchFamily="65" charset="-120"/>
                <a:ea typeface="標楷體" panose="03000509000000000000" pitchFamily="65" charset="-120"/>
              </a:rPr>
              <a:t>本案貨品屬</a:t>
            </a:r>
            <a:r>
              <a:rPr lang="en-US" altLang="zh-TW" sz="2200">
                <a:solidFill>
                  <a:srgbClr val="0000CC"/>
                </a:solidFill>
                <a:latin typeface="標楷體" panose="03000509000000000000" pitchFamily="65" charset="-120"/>
                <a:ea typeface="標楷體" panose="03000509000000000000" pitchFamily="65" charset="-120"/>
              </a:rPr>
              <a:t>SHTC</a:t>
            </a:r>
            <a:r>
              <a:rPr lang="zh-TW" altLang="zh-TW" sz="2200">
                <a:solidFill>
                  <a:srgbClr val="0000CC"/>
                </a:solidFill>
                <a:latin typeface="標楷體" panose="03000509000000000000" pitchFamily="65" charset="-120"/>
                <a:ea typeface="標楷體" panose="03000509000000000000" pitchFamily="65" charset="-120"/>
              </a:rPr>
              <a:t>，</a:t>
            </a:r>
            <a:r>
              <a:rPr lang="zh-TW" altLang="zh-TW" sz="2200">
                <a:solidFill>
                  <a:srgbClr val="CC0000"/>
                </a:solidFill>
                <a:latin typeface="標楷體" panose="03000509000000000000" pitchFamily="65" charset="-120"/>
                <a:ea typeface="標楷體" panose="03000509000000000000" pitchFamily="65" charset="-120"/>
              </a:rPr>
              <a:t>無故意或不法意圖</a:t>
            </a:r>
            <a:r>
              <a:rPr lang="zh-TW" altLang="zh-TW" sz="2200">
                <a:solidFill>
                  <a:srgbClr val="0000CC"/>
                </a:solidFill>
                <a:latin typeface="標楷體" panose="03000509000000000000" pitchFamily="65" charset="-120"/>
                <a:ea typeface="標楷體" panose="03000509000000000000" pitchFamily="65" charset="-120"/>
              </a:rPr>
              <a:t>，惟查出進口廠商對於交易標的物及相關法規，應負查明與注意之義務；該公司未經許可，將 </a:t>
            </a:r>
            <a:r>
              <a:rPr lang="en-US" altLang="zh-TW" sz="2200">
                <a:solidFill>
                  <a:srgbClr val="0000CC"/>
                </a:solidFill>
                <a:latin typeface="標楷體" panose="03000509000000000000" pitchFamily="65" charset="-120"/>
                <a:ea typeface="標楷體" panose="03000509000000000000" pitchFamily="65" charset="-120"/>
              </a:rPr>
              <a:t>SHTC </a:t>
            </a:r>
            <a:r>
              <a:rPr lang="zh-TW" altLang="zh-TW" sz="2200">
                <a:solidFill>
                  <a:srgbClr val="0000CC"/>
                </a:solidFill>
                <a:latin typeface="標楷體" panose="03000509000000000000" pitchFamily="65" charset="-120"/>
                <a:ea typeface="標楷體" panose="03000509000000000000" pitchFamily="65" charset="-120"/>
              </a:rPr>
              <a:t>輸往</a:t>
            </a:r>
            <a:r>
              <a:rPr lang="zh-TW" altLang="zh-TW" sz="2200">
                <a:solidFill>
                  <a:srgbClr val="CC0000"/>
                </a:solidFill>
                <a:latin typeface="標楷體" panose="03000509000000000000" pitchFamily="65" charset="-120"/>
                <a:ea typeface="標楷體" panose="03000509000000000000" pitchFamily="65" charset="-120"/>
              </a:rPr>
              <a:t>管制地區以外地區</a:t>
            </a:r>
            <a:r>
              <a:rPr lang="zh-TW" altLang="zh-TW" sz="2200">
                <a:solidFill>
                  <a:srgbClr val="0000CC"/>
                </a:solidFill>
                <a:latin typeface="標楷體" panose="03000509000000000000" pitchFamily="65" charset="-120"/>
                <a:ea typeface="標楷體" panose="03000509000000000000" pitchFamily="65" charset="-120"/>
              </a:rPr>
              <a:t>之行為屬實，爰依貿易法第</a:t>
            </a:r>
            <a:r>
              <a:rPr lang="en-US" altLang="zh-TW" sz="2200">
                <a:solidFill>
                  <a:srgbClr val="0000CC"/>
                </a:solidFill>
                <a:latin typeface="標楷體" panose="03000509000000000000" pitchFamily="65" charset="-120"/>
                <a:ea typeface="標楷體" panose="03000509000000000000" pitchFamily="65" charset="-120"/>
              </a:rPr>
              <a:t>27</a:t>
            </a:r>
            <a:r>
              <a:rPr lang="zh-TW" altLang="zh-TW" sz="2200">
                <a:solidFill>
                  <a:srgbClr val="0000CC"/>
                </a:solidFill>
                <a:latin typeface="標楷體" panose="03000509000000000000" pitchFamily="65" charset="-120"/>
                <a:ea typeface="標楷體" panose="03000509000000000000" pitchFamily="65" charset="-120"/>
              </a:rPr>
              <a:t>條之 </a:t>
            </a:r>
            <a:r>
              <a:rPr lang="en-US" altLang="zh-TW" sz="2200">
                <a:solidFill>
                  <a:srgbClr val="0000CC"/>
                </a:solidFill>
                <a:latin typeface="標楷體" panose="03000509000000000000" pitchFamily="65" charset="-120"/>
                <a:ea typeface="標楷體" panose="03000509000000000000" pitchFamily="65" charset="-120"/>
              </a:rPr>
              <a:t>2</a:t>
            </a:r>
            <a:r>
              <a:rPr lang="zh-TW" altLang="zh-TW" sz="2200">
                <a:solidFill>
                  <a:srgbClr val="0000CC"/>
                </a:solidFill>
                <a:latin typeface="標楷體" panose="03000509000000000000" pitchFamily="65" charset="-120"/>
                <a:ea typeface="標楷體" panose="03000509000000000000" pitchFamily="65" charset="-120"/>
              </a:rPr>
              <a:t>第</a:t>
            </a:r>
            <a:r>
              <a:rPr lang="en-US" altLang="zh-TW" sz="2200">
                <a:solidFill>
                  <a:srgbClr val="0000CC"/>
                </a:solidFill>
                <a:latin typeface="標楷體" panose="03000509000000000000" pitchFamily="65" charset="-120"/>
                <a:ea typeface="標楷體" panose="03000509000000000000" pitchFamily="65" charset="-120"/>
              </a:rPr>
              <a:t>1</a:t>
            </a:r>
            <a:r>
              <a:rPr lang="zh-TW" altLang="zh-TW" sz="2200">
                <a:solidFill>
                  <a:srgbClr val="0000CC"/>
                </a:solidFill>
                <a:latin typeface="標楷體" panose="03000509000000000000" pitchFamily="65" charset="-120"/>
                <a:ea typeface="標楷體" panose="03000509000000000000" pitchFamily="65" charset="-120"/>
              </a:rPr>
              <a:t>項第</a:t>
            </a:r>
            <a:r>
              <a:rPr lang="en-US" altLang="zh-TW" sz="2200">
                <a:solidFill>
                  <a:srgbClr val="0000CC"/>
                </a:solidFill>
                <a:latin typeface="標楷體" panose="03000509000000000000" pitchFamily="65" charset="-120"/>
                <a:ea typeface="標楷體" panose="03000509000000000000" pitchFamily="65" charset="-120"/>
              </a:rPr>
              <a:t>1</a:t>
            </a:r>
            <a:r>
              <a:rPr lang="zh-TW" altLang="zh-TW" sz="2200">
                <a:solidFill>
                  <a:srgbClr val="0000CC"/>
                </a:solidFill>
                <a:latin typeface="標楷體" panose="03000509000000000000" pitchFamily="65" charset="-120"/>
                <a:ea typeface="標楷體" panose="03000509000000000000" pitchFamily="65" charset="-120"/>
              </a:rPr>
              <a:t>款規定，</a:t>
            </a:r>
            <a:r>
              <a:rPr lang="zh-TW" altLang="zh-TW" sz="2200">
                <a:solidFill>
                  <a:srgbClr val="CC0000"/>
                </a:solidFill>
                <a:latin typeface="標楷體" panose="03000509000000000000" pitchFamily="65" charset="-120"/>
                <a:ea typeface="標楷體" panose="03000509000000000000" pitchFamily="65" charset="-120"/>
              </a:rPr>
              <a:t>最高可處新臺幣</a:t>
            </a:r>
            <a:r>
              <a:rPr lang="en-US" altLang="zh-TW" sz="2200">
                <a:solidFill>
                  <a:srgbClr val="CC0000"/>
                </a:solidFill>
                <a:latin typeface="標楷體" panose="03000509000000000000" pitchFamily="65" charset="-120"/>
                <a:ea typeface="標楷體" panose="03000509000000000000" pitchFamily="65" charset="-120"/>
              </a:rPr>
              <a:t>30</a:t>
            </a:r>
            <a:r>
              <a:rPr lang="zh-TW" altLang="zh-TW" sz="2200">
                <a:solidFill>
                  <a:srgbClr val="CC0000"/>
                </a:solidFill>
                <a:latin typeface="標楷體" panose="03000509000000000000" pitchFamily="65" charset="-120"/>
                <a:ea typeface="標楷體" panose="03000509000000000000" pitchFamily="65" charset="-120"/>
              </a:rPr>
              <a:t>萬元</a:t>
            </a:r>
            <a:r>
              <a:rPr lang="zh-TW" altLang="zh-TW" sz="2200">
                <a:solidFill>
                  <a:srgbClr val="0000CC"/>
                </a:solidFill>
                <a:latin typeface="標楷體" panose="03000509000000000000" pitchFamily="65" charset="-120"/>
                <a:ea typeface="標楷體" panose="03000509000000000000" pitchFamily="65" charset="-120"/>
              </a:rPr>
              <a:t>罰鍰</a:t>
            </a:r>
            <a:r>
              <a:rPr lang="zh-TW" altLang="zh-TW" sz="2200">
                <a:solidFill>
                  <a:srgbClr val="CC0000"/>
                </a:solidFill>
                <a:latin typeface="標楷體" panose="03000509000000000000" pitchFamily="65" charset="-120"/>
                <a:ea typeface="標楷體" panose="03000509000000000000" pitchFamily="65" charset="-120"/>
              </a:rPr>
              <a:t>並廢止</a:t>
            </a:r>
            <a:r>
              <a:rPr lang="zh-TW" altLang="zh-TW" sz="2200">
                <a:solidFill>
                  <a:srgbClr val="0000CC"/>
                </a:solidFill>
                <a:latin typeface="標楷體" panose="03000509000000000000" pitchFamily="65" charset="-120"/>
                <a:ea typeface="標楷體" panose="03000509000000000000" pitchFamily="65" charset="-120"/>
              </a:rPr>
              <a:t>其出進口廠商登記。</a:t>
            </a:r>
          </a:p>
          <a:p>
            <a:pPr>
              <a:lnSpc>
                <a:spcPct val="100000"/>
              </a:lnSpc>
            </a:pPr>
            <a:endParaRPr lang="en-US" altLang="zh-TW" sz="2200">
              <a:cs typeface="DejaVu Sans" panose="020B0603030804020204" pitchFamily="34" charset="0"/>
            </a:endParaRPr>
          </a:p>
          <a:p>
            <a:pPr>
              <a:lnSpc>
                <a:spcPct val="100000"/>
              </a:lnSpc>
            </a:pPr>
            <a:endParaRPr lang="en-US" altLang="zh-TW" sz="2200">
              <a:cs typeface="DejaVu Sans" panose="020B0603030804020204" pitchFamily="34" charset="0"/>
            </a:endParaRPr>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8050" y="5111750"/>
            <a:ext cx="2217738" cy="15462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0963" y="5246688"/>
            <a:ext cx="1917700" cy="13843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35100" y="5291138"/>
            <a:ext cx="2306638" cy="11874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394027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435100" y="274638"/>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5" name="Rectangle 2"/>
          <p:cNvSpPr>
            <a:spLocks noChangeArrowheads="1"/>
          </p:cNvSpPr>
          <p:nvPr/>
        </p:nvSpPr>
        <p:spPr bwMode="auto">
          <a:xfrm>
            <a:off x="1327150" y="561975"/>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4000" b="1">
                <a:solidFill>
                  <a:srgbClr val="0000CC"/>
                </a:solidFill>
                <a:latin typeface="標楷體" panose="03000509000000000000" pitchFamily="65" charset="-120"/>
                <a:ea typeface="標楷體" panose="03000509000000000000" pitchFamily="65" charset="-120"/>
              </a:rPr>
              <a:t>案例分享（七）</a:t>
            </a:r>
          </a:p>
        </p:txBody>
      </p:sp>
      <p:sp>
        <p:nvSpPr>
          <p:cNvPr id="6" name="Rectangle 3"/>
          <p:cNvSpPr>
            <a:spLocks noChangeArrowheads="1"/>
          </p:cNvSpPr>
          <p:nvPr/>
        </p:nvSpPr>
        <p:spPr bwMode="auto">
          <a:xfrm>
            <a:off x="1435100" y="1412875"/>
            <a:ext cx="7342188" cy="4243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en-US" altLang="zh-TW" sz="2200" dirty="0">
                <a:solidFill>
                  <a:srgbClr val="0000CC"/>
                </a:solidFill>
                <a:latin typeface="標楷體" panose="03000509000000000000" pitchFamily="65" charset="-120"/>
                <a:ea typeface="標楷體" panose="03000509000000000000" pitchFamily="65" charset="-120"/>
              </a:rPr>
              <a:t>○○</a:t>
            </a:r>
            <a:r>
              <a:rPr lang="zh-TW" altLang="zh-TW" sz="2200" dirty="0">
                <a:solidFill>
                  <a:srgbClr val="0000CC"/>
                </a:solidFill>
                <a:latin typeface="標楷體" panose="03000509000000000000" pitchFamily="65" charset="-120"/>
                <a:ea typeface="標楷體" panose="03000509000000000000" pitchFamily="65" charset="-120"/>
              </a:rPr>
              <a:t>公司於</a:t>
            </a:r>
            <a:r>
              <a:rPr lang="en-US" altLang="zh-TW" sz="2200" dirty="0">
                <a:solidFill>
                  <a:srgbClr val="0000CC"/>
                </a:solidFill>
                <a:latin typeface="標楷體" panose="03000509000000000000" pitchFamily="65" charset="-120"/>
                <a:ea typeface="標楷體" panose="03000509000000000000" pitchFamily="65" charset="-120"/>
              </a:rPr>
              <a:t>107</a:t>
            </a:r>
            <a:r>
              <a:rPr lang="zh-TW" altLang="zh-TW" sz="2200" dirty="0">
                <a:solidFill>
                  <a:srgbClr val="0000CC"/>
                </a:solidFill>
                <a:latin typeface="標楷體" panose="03000509000000000000" pitchFamily="65" charset="-120"/>
                <a:ea typeface="標楷體" panose="03000509000000000000" pitchFamily="65" charset="-120"/>
              </a:rPr>
              <a:t>年</a:t>
            </a:r>
            <a:r>
              <a:rPr lang="en-US" altLang="zh-TW" sz="2200" dirty="0">
                <a:solidFill>
                  <a:srgbClr val="0000CC"/>
                </a:solidFill>
                <a:latin typeface="標楷體" panose="03000509000000000000" pitchFamily="65" charset="-120"/>
                <a:ea typeface="標楷體" panose="03000509000000000000" pitchFamily="65" charset="-120"/>
              </a:rPr>
              <a:t>6</a:t>
            </a:r>
            <a:r>
              <a:rPr lang="zh-TW" altLang="zh-TW" sz="2200" dirty="0">
                <a:solidFill>
                  <a:srgbClr val="0000CC"/>
                </a:solidFill>
                <a:latin typeface="標楷體" panose="03000509000000000000" pitchFamily="65" charset="-120"/>
                <a:ea typeface="標楷體" panose="03000509000000000000" pitchFamily="65" charset="-120"/>
              </a:rPr>
              <a:t>月出口「</a:t>
            </a:r>
            <a:r>
              <a:rPr lang="en-US" altLang="zh-TW" sz="2200" dirty="0">
                <a:solidFill>
                  <a:srgbClr val="FF0000"/>
                </a:solidFill>
                <a:latin typeface="標楷體" panose="03000509000000000000" pitchFamily="65" charset="-120"/>
                <a:ea typeface="標楷體" panose="03000509000000000000" pitchFamily="65" charset="-120"/>
              </a:rPr>
              <a:t>USED</a:t>
            </a:r>
            <a:r>
              <a:rPr lang="zh-TW" altLang="zh-TW" sz="2200" dirty="0">
                <a:solidFill>
                  <a:srgbClr val="FF0000"/>
                </a:solidFill>
                <a:latin typeface="標楷體" panose="03000509000000000000" pitchFamily="65" charset="-120"/>
                <a:ea typeface="標楷體" panose="03000509000000000000" pitchFamily="65" charset="-120"/>
              </a:rPr>
              <a:t>離子佈植機</a:t>
            </a:r>
            <a:r>
              <a:rPr lang="zh-TW" altLang="zh-TW" sz="2200" dirty="0">
                <a:solidFill>
                  <a:srgbClr val="0000CC"/>
                </a:solidFill>
                <a:latin typeface="標楷體" panose="03000509000000000000" pitchFamily="65" charset="-120"/>
                <a:ea typeface="標楷體" panose="03000509000000000000" pitchFamily="65" charset="-120"/>
              </a:rPr>
              <a:t>」至</a:t>
            </a:r>
            <a:r>
              <a:rPr lang="zh-TW" altLang="zh-TW" sz="2200" dirty="0">
                <a:solidFill>
                  <a:srgbClr val="FF0000"/>
                </a:solidFill>
                <a:latin typeface="標楷體" panose="03000509000000000000" pitchFamily="65" charset="-120"/>
                <a:ea typeface="標楷體" panose="03000509000000000000" pitchFamily="65" charset="-120"/>
              </a:rPr>
              <a:t>中國</a:t>
            </a:r>
            <a:r>
              <a:rPr lang="zh-TW" altLang="zh-TW" sz="2200" dirty="0">
                <a:solidFill>
                  <a:srgbClr val="0000CC"/>
                </a:solidFill>
                <a:latin typeface="標楷體" panose="03000509000000000000" pitchFamily="65" charset="-120"/>
                <a:ea typeface="標楷體" panose="03000509000000000000" pitchFamily="65" charset="-120"/>
              </a:rPr>
              <a:t>，稅則申報</a:t>
            </a:r>
            <a:r>
              <a:rPr lang="en-US" altLang="zh-TW" sz="2200" dirty="0">
                <a:solidFill>
                  <a:srgbClr val="0000CC"/>
                </a:solidFill>
                <a:latin typeface="標楷體" panose="03000509000000000000" pitchFamily="65" charset="-120"/>
                <a:ea typeface="標楷體" panose="03000509000000000000" pitchFamily="65" charset="-120"/>
              </a:rPr>
              <a:t>8486.30.00.90-2</a:t>
            </a:r>
            <a:r>
              <a:rPr lang="zh-TW" altLang="zh-TW" sz="2200" dirty="0">
                <a:solidFill>
                  <a:srgbClr val="0000CC"/>
                </a:solidFill>
                <a:latin typeface="標楷體" panose="03000509000000000000" pitchFamily="65" charset="-120"/>
                <a:ea typeface="標楷體" panose="03000509000000000000" pitchFamily="65" charset="-120"/>
              </a:rPr>
              <a:t>，無輸出規定。</a:t>
            </a:r>
          </a:p>
          <a:p>
            <a:pPr>
              <a:lnSpc>
                <a:spcPct val="100000"/>
              </a:lnSpc>
            </a:pPr>
            <a:r>
              <a:rPr lang="zh-TW" altLang="zh-TW" sz="2200" dirty="0">
                <a:solidFill>
                  <a:srgbClr val="0000CC"/>
                </a:solidFill>
                <a:latin typeface="標楷體" panose="03000509000000000000" pitchFamily="65" charset="-120"/>
                <a:ea typeface="標楷體" panose="03000509000000000000" pitchFamily="65" charset="-120"/>
              </a:rPr>
              <a:t>海關審核結果，稅則改列</a:t>
            </a:r>
            <a:r>
              <a:rPr lang="en-US" altLang="zh-TW" sz="2200" dirty="0">
                <a:solidFill>
                  <a:srgbClr val="0000CC"/>
                </a:solidFill>
                <a:latin typeface="標楷體" panose="03000509000000000000" pitchFamily="65" charset="-120"/>
                <a:ea typeface="標楷體" panose="03000509000000000000" pitchFamily="65" charset="-120"/>
              </a:rPr>
              <a:t>8486.20.00.50-2</a:t>
            </a:r>
            <a:r>
              <a:rPr lang="zh-TW" altLang="zh-TW" sz="2200" dirty="0">
                <a:solidFill>
                  <a:srgbClr val="0000CC"/>
                </a:solidFill>
                <a:latin typeface="標楷體" panose="03000509000000000000" pitchFamily="65" charset="-120"/>
                <a:ea typeface="標楷體" panose="03000509000000000000" pitchFamily="65" charset="-120"/>
              </a:rPr>
              <a:t>，輸出規定：</a:t>
            </a:r>
            <a:r>
              <a:rPr lang="en-US" altLang="zh-TW" sz="2200" dirty="0">
                <a:solidFill>
                  <a:srgbClr val="0000CC"/>
                </a:solidFill>
                <a:latin typeface="標楷體" panose="03000509000000000000" pitchFamily="65" charset="-120"/>
                <a:ea typeface="標楷體" panose="03000509000000000000" pitchFamily="65" charset="-120"/>
              </a:rPr>
              <a:t>121</a:t>
            </a:r>
            <a:r>
              <a:rPr lang="zh-TW" altLang="zh-TW" sz="2200" dirty="0">
                <a:solidFill>
                  <a:srgbClr val="0000CC"/>
                </a:solidFill>
                <a:latin typeface="標楷體" panose="03000509000000000000" pitchFamily="65" charset="-120"/>
                <a:ea typeface="標楷體" panose="03000509000000000000" pitchFamily="65" charset="-120"/>
              </a:rPr>
              <a:t>、</a:t>
            </a:r>
            <a:r>
              <a:rPr lang="en-US" altLang="zh-TW" sz="2200" dirty="0">
                <a:solidFill>
                  <a:srgbClr val="0000CC"/>
                </a:solidFill>
                <a:latin typeface="標楷體" panose="03000509000000000000" pitchFamily="65" charset="-120"/>
                <a:ea typeface="標楷體" panose="03000509000000000000" pitchFamily="65" charset="-120"/>
              </a:rPr>
              <a:t>488</a:t>
            </a:r>
            <a:r>
              <a:rPr lang="zh-TW" altLang="zh-TW" sz="2200" dirty="0">
                <a:solidFill>
                  <a:srgbClr val="0000CC"/>
                </a:solidFill>
                <a:latin typeface="標楷體" panose="03000509000000000000" pitchFamily="65" charset="-120"/>
                <a:ea typeface="標楷體" panose="03000509000000000000" pitchFamily="65" charset="-120"/>
              </a:rPr>
              <a:t>、</a:t>
            </a:r>
            <a:r>
              <a:rPr lang="en-US" altLang="zh-TW" sz="2200" b="1" dirty="0">
                <a:solidFill>
                  <a:srgbClr val="FF0000"/>
                </a:solidFill>
                <a:latin typeface="標楷體" panose="03000509000000000000" pitchFamily="65" charset="-120"/>
                <a:ea typeface="標楷體" panose="03000509000000000000" pitchFamily="65" charset="-120"/>
              </a:rPr>
              <a:t>541</a:t>
            </a:r>
            <a:r>
              <a:rPr lang="zh-TW" altLang="zh-TW" sz="2200" dirty="0">
                <a:solidFill>
                  <a:srgbClr val="0000CC"/>
                </a:solidFill>
                <a:latin typeface="標楷體" panose="03000509000000000000" pitchFamily="65" charset="-120"/>
                <a:ea typeface="標楷體" panose="03000509000000000000" pitchFamily="65" charset="-120"/>
              </a:rPr>
              <a:t>。</a:t>
            </a:r>
          </a:p>
          <a:p>
            <a:pPr>
              <a:lnSpc>
                <a:spcPct val="100000"/>
              </a:lnSpc>
            </a:pPr>
            <a:endParaRPr lang="en-US" altLang="zh-TW" sz="2200" dirty="0">
              <a:cs typeface="DejaVu Sans" panose="020B0603030804020204" pitchFamily="34" charset="0"/>
            </a:endParaRPr>
          </a:p>
          <a:p>
            <a:pPr>
              <a:lnSpc>
                <a:spcPct val="100000"/>
              </a:lnSpc>
            </a:pPr>
            <a:r>
              <a:rPr lang="zh-TW" altLang="zh-TW" sz="2200" dirty="0">
                <a:solidFill>
                  <a:srgbClr val="0000CC"/>
                </a:solidFill>
                <a:latin typeface="標楷體" panose="03000509000000000000" pitchFamily="65" charset="-120"/>
                <a:ea typeface="標楷體" panose="03000509000000000000" pitchFamily="65" charset="-120"/>
              </a:rPr>
              <a:t>處理情形：本案</a:t>
            </a:r>
            <a:r>
              <a:rPr lang="zh-TW" altLang="zh-TW" sz="2200" dirty="0">
                <a:solidFill>
                  <a:srgbClr val="FF0000"/>
                </a:solidFill>
                <a:latin typeface="標楷體" panose="03000509000000000000" pitchFamily="65" charset="-120"/>
                <a:ea typeface="標楷體" panose="03000509000000000000" pitchFamily="65" charset="-120"/>
              </a:rPr>
              <a:t>非屬</a:t>
            </a:r>
            <a:r>
              <a:rPr lang="en-US" altLang="zh-TW" sz="2200" dirty="0">
                <a:solidFill>
                  <a:srgbClr val="FF0000"/>
                </a:solidFill>
                <a:latin typeface="標楷體" panose="03000509000000000000" pitchFamily="65" charset="-120"/>
                <a:ea typeface="標楷體" panose="03000509000000000000" pitchFamily="65" charset="-120"/>
              </a:rPr>
              <a:t>SHTC</a:t>
            </a:r>
            <a:r>
              <a:rPr lang="zh-TW" altLang="zh-TW" sz="2200" dirty="0">
                <a:solidFill>
                  <a:srgbClr val="0000CC"/>
                </a:solidFill>
                <a:latin typeface="標楷體" panose="03000509000000000000" pitchFamily="65" charset="-120"/>
                <a:ea typeface="標楷體" panose="03000509000000000000" pitchFamily="65" charset="-120"/>
              </a:rPr>
              <a:t>，</a:t>
            </a:r>
            <a:r>
              <a:rPr lang="zh-TW" altLang="zh-TW" sz="2200" dirty="0">
                <a:solidFill>
                  <a:srgbClr val="FF0000"/>
                </a:solidFill>
                <a:latin typeface="標楷體" panose="03000509000000000000" pitchFamily="65" charset="-120"/>
                <a:ea typeface="標楷體" panose="03000509000000000000" pitchFamily="65" charset="-120"/>
              </a:rPr>
              <a:t>惟屬</a:t>
            </a:r>
            <a:r>
              <a:rPr lang="zh-TW" altLang="zh-TW" sz="2200" dirty="0">
                <a:solidFill>
                  <a:srgbClr val="0000CC"/>
                </a:solidFill>
                <a:latin typeface="標楷體" panose="03000509000000000000" pitchFamily="65" charset="-120"/>
                <a:ea typeface="標楷體" panose="03000509000000000000" pitchFamily="65" charset="-120"/>
              </a:rPr>
              <a:t>限制輸往中國大陸之</a:t>
            </a:r>
            <a:r>
              <a:rPr lang="en-US" altLang="zh-TW" sz="2200" dirty="0">
                <a:solidFill>
                  <a:srgbClr val="FF0000"/>
                </a:solidFill>
                <a:latin typeface="標楷體" panose="03000509000000000000" pitchFamily="65" charset="-120"/>
                <a:ea typeface="標楷體" panose="03000509000000000000" pitchFamily="65" charset="-120"/>
              </a:rPr>
              <a:t>12</a:t>
            </a:r>
            <a:r>
              <a:rPr lang="zh-TW" altLang="zh-TW" sz="2200" dirty="0">
                <a:solidFill>
                  <a:srgbClr val="FF0000"/>
                </a:solidFill>
                <a:latin typeface="標楷體" panose="03000509000000000000" pitchFamily="65" charset="-120"/>
                <a:ea typeface="標楷體" panose="03000509000000000000" pitchFamily="65" charset="-120"/>
              </a:rPr>
              <a:t>類半導體晶圓製造設備</a:t>
            </a:r>
            <a:r>
              <a:rPr lang="zh-TW" altLang="zh-TW" sz="2200" dirty="0">
                <a:solidFill>
                  <a:srgbClr val="0000CC"/>
                </a:solidFill>
                <a:latin typeface="標楷體" panose="03000509000000000000" pitchFamily="65" charset="-120"/>
                <a:ea typeface="標楷體" panose="03000509000000000000" pitchFamily="65" charset="-120"/>
              </a:rPr>
              <a:t>。已違反貿易法第</a:t>
            </a:r>
            <a:r>
              <a:rPr lang="en-US" altLang="zh-TW" sz="2200" dirty="0">
                <a:solidFill>
                  <a:srgbClr val="0000CC"/>
                </a:solidFill>
                <a:latin typeface="標楷體" panose="03000509000000000000" pitchFamily="65" charset="-120"/>
                <a:ea typeface="標楷體" panose="03000509000000000000" pitchFamily="65" charset="-120"/>
              </a:rPr>
              <a:t>11</a:t>
            </a:r>
            <a:r>
              <a:rPr lang="zh-TW" altLang="zh-TW" sz="2200" dirty="0">
                <a:solidFill>
                  <a:srgbClr val="0000CC"/>
                </a:solidFill>
                <a:latin typeface="標楷體" panose="03000509000000000000" pitchFamily="65" charset="-120"/>
                <a:ea typeface="標楷體" panose="03000509000000000000" pitchFamily="65" charset="-120"/>
              </a:rPr>
              <a:t>條第</a:t>
            </a:r>
            <a:r>
              <a:rPr lang="en-US" altLang="zh-TW" sz="2200" dirty="0">
                <a:solidFill>
                  <a:srgbClr val="0000CC"/>
                </a:solidFill>
                <a:latin typeface="標楷體" panose="03000509000000000000" pitchFamily="65" charset="-120"/>
                <a:ea typeface="標楷體" panose="03000509000000000000" pitchFamily="65" charset="-120"/>
              </a:rPr>
              <a:t>2</a:t>
            </a:r>
            <a:r>
              <a:rPr lang="zh-TW" altLang="zh-TW" sz="2200" dirty="0">
                <a:solidFill>
                  <a:srgbClr val="0000CC"/>
                </a:solidFill>
                <a:latin typeface="標楷體" panose="03000509000000000000" pitchFamily="65" charset="-120"/>
                <a:ea typeface="標楷體" panose="03000509000000000000" pitchFamily="65" charset="-120"/>
              </a:rPr>
              <a:t>項規定，依同法第</a:t>
            </a:r>
            <a:r>
              <a:rPr lang="en-US" altLang="zh-TW" sz="2200" dirty="0">
                <a:solidFill>
                  <a:srgbClr val="0000CC"/>
                </a:solidFill>
                <a:latin typeface="標楷體" panose="03000509000000000000" pitchFamily="65" charset="-120"/>
                <a:ea typeface="標楷體" panose="03000509000000000000" pitchFamily="65" charset="-120"/>
              </a:rPr>
              <a:t>28</a:t>
            </a:r>
            <a:r>
              <a:rPr lang="zh-TW" altLang="zh-TW" sz="2200" dirty="0">
                <a:solidFill>
                  <a:srgbClr val="0000CC"/>
                </a:solidFill>
                <a:latin typeface="標楷體" panose="03000509000000000000" pitchFamily="65" charset="-120"/>
                <a:ea typeface="標楷體" panose="03000509000000000000" pitchFamily="65" charset="-120"/>
              </a:rPr>
              <a:t>條第</a:t>
            </a:r>
            <a:r>
              <a:rPr lang="en-US" altLang="zh-TW" sz="2200" dirty="0">
                <a:solidFill>
                  <a:srgbClr val="0000CC"/>
                </a:solidFill>
                <a:latin typeface="標楷體" panose="03000509000000000000" pitchFamily="65" charset="-120"/>
                <a:ea typeface="標楷體" panose="03000509000000000000" pitchFamily="65" charset="-120"/>
              </a:rPr>
              <a:t>1</a:t>
            </a:r>
            <a:r>
              <a:rPr lang="zh-TW" altLang="zh-TW" sz="2200" dirty="0">
                <a:solidFill>
                  <a:srgbClr val="0000CC"/>
                </a:solidFill>
                <a:latin typeface="標楷體" panose="03000509000000000000" pitchFamily="65" charset="-120"/>
                <a:ea typeface="標楷體" panose="03000509000000000000" pitchFamily="65" charset="-120"/>
              </a:rPr>
              <a:t>項</a:t>
            </a:r>
            <a:r>
              <a:rPr lang="en-US" altLang="zh-TW" sz="2200" dirty="0">
                <a:solidFill>
                  <a:srgbClr val="0000CC"/>
                </a:solidFill>
                <a:latin typeface="標楷體" panose="03000509000000000000" pitchFamily="65" charset="-120"/>
                <a:ea typeface="標楷體" panose="03000509000000000000" pitchFamily="65" charset="-120"/>
              </a:rPr>
              <a:t>3</a:t>
            </a:r>
            <a:r>
              <a:rPr lang="zh-TW" altLang="zh-TW" sz="2200" dirty="0">
                <a:solidFill>
                  <a:srgbClr val="0000CC"/>
                </a:solidFill>
                <a:latin typeface="標楷體" panose="03000509000000000000" pitchFamily="65" charset="-120"/>
                <a:ea typeface="標楷體" panose="03000509000000000000" pitchFamily="65" charset="-120"/>
              </a:rPr>
              <a:t>款規定，得以警告、處</a:t>
            </a:r>
            <a:r>
              <a:rPr lang="zh-TW" altLang="zh-TW" sz="2200" dirty="0">
                <a:solidFill>
                  <a:srgbClr val="FF0000"/>
                </a:solidFill>
                <a:latin typeface="標楷體" panose="03000509000000000000" pitchFamily="65" charset="-120"/>
                <a:ea typeface="標楷體" panose="03000509000000000000" pitchFamily="65" charset="-120"/>
              </a:rPr>
              <a:t>新臺幣</a:t>
            </a:r>
            <a:r>
              <a:rPr lang="en-US" altLang="zh-TW" sz="2200" dirty="0">
                <a:solidFill>
                  <a:srgbClr val="FF0000"/>
                </a:solidFill>
                <a:latin typeface="標楷體" panose="03000509000000000000" pitchFamily="65" charset="-120"/>
                <a:ea typeface="標楷體" panose="03000509000000000000" pitchFamily="65" charset="-120"/>
              </a:rPr>
              <a:t>3</a:t>
            </a:r>
            <a:r>
              <a:rPr lang="zh-TW" altLang="zh-TW" sz="2200" dirty="0">
                <a:solidFill>
                  <a:srgbClr val="FF0000"/>
                </a:solidFill>
                <a:latin typeface="標楷體" panose="03000509000000000000" pitchFamily="65" charset="-120"/>
                <a:ea typeface="標楷體" panose="03000509000000000000" pitchFamily="65" charset="-120"/>
              </a:rPr>
              <a:t>到</a:t>
            </a:r>
            <a:r>
              <a:rPr lang="en-US" altLang="zh-TW" sz="2200" dirty="0">
                <a:solidFill>
                  <a:srgbClr val="FF0000"/>
                </a:solidFill>
                <a:latin typeface="標楷體" panose="03000509000000000000" pitchFamily="65" charset="-120"/>
                <a:ea typeface="標楷體" panose="03000509000000000000" pitchFamily="65" charset="-120"/>
              </a:rPr>
              <a:t>30</a:t>
            </a:r>
            <a:r>
              <a:rPr lang="zh-TW" altLang="zh-TW" sz="2200" dirty="0">
                <a:solidFill>
                  <a:srgbClr val="FF0000"/>
                </a:solidFill>
                <a:latin typeface="標楷體" panose="03000509000000000000" pitchFamily="65" charset="-120"/>
                <a:ea typeface="標楷體" panose="03000509000000000000" pitchFamily="65" charset="-120"/>
              </a:rPr>
              <a:t>萬元</a:t>
            </a:r>
            <a:r>
              <a:rPr lang="zh-TW" altLang="zh-TW" sz="2200" dirty="0">
                <a:solidFill>
                  <a:srgbClr val="0000CC"/>
                </a:solidFill>
                <a:latin typeface="標楷體" panose="03000509000000000000" pitchFamily="65" charset="-120"/>
                <a:ea typeface="標楷體" panose="03000509000000000000" pitchFamily="65" charset="-120"/>
              </a:rPr>
              <a:t>罰鍰，或停止其</a:t>
            </a:r>
            <a:r>
              <a:rPr lang="en-US" altLang="zh-TW" sz="2200" dirty="0">
                <a:solidFill>
                  <a:srgbClr val="0000CC"/>
                </a:solidFill>
                <a:latin typeface="標楷體" panose="03000509000000000000" pitchFamily="65" charset="-120"/>
                <a:ea typeface="標楷體" panose="03000509000000000000" pitchFamily="65" charset="-120"/>
              </a:rPr>
              <a:t>1</a:t>
            </a:r>
            <a:r>
              <a:rPr lang="zh-TW" altLang="zh-TW" sz="2200" dirty="0">
                <a:solidFill>
                  <a:srgbClr val="0000CC"/>
                </a:solidFill>
                <a:latin typeface="標楷體" panose="03000509000000000000" pitchFamily="65" charset="-120"/>
                <a:ea typeface="標楷體" panose="03000509000000000000" pitchFamily="65" charset="-120"/>
              </a:rPr>
              <a:t>個月以上</a:t>
            </a:r>
            <a:r>
              <a:rPr lang="en-US" altLang="zh-TW" sz="2200" dirty="0">
                <a:solidFill>
                  <a:srgbClr val="0000CC"/>
                </a:solidFill>
                <a:latin typeface="標楷體" panose="03000509000000000000" pitchFamily="65" charset="-120"/>
                <a:ea typeface="標楷體" panose="03000509000000000000" pitchFamily="65" charset="-120"/>
              </a:rPr>
              <a:t>1</a:t>
            </a:r>
            <a:r>
              <a:rPr lang="zh-TW" altLang="zh-TW" sz="2200" dirty="0">
                <a:solidFill>
                  <a:srgbClr val="0000CC"/>
                </a:solidFill>
                <a:latin typeface="標楷體" panose="03000509000000000000" pitchFamily="65" charset="-120"/>
                <a:ea typeface="標楷體" panose="03000509000000000000" pitchFamily="65" charset="-120"/>
              </a:rPr>
              <a:t>年以下輸出、輸入或輸出入貨品。</a:t>
            </a:r>
          </a:p>
          <a:p>
            <a:pPr>
              <a:lnSpc>
                <a:spcPct val="100000"/>
              </a:lnSpc>
            </a:pPr>
            <a:endParaRPr lang="en-US" altLang="zh-TW" sz="2200" dirty="0">
              <a:cs typeface="DejaVu Sans" panose="020B0603030804020204" pitchFamily="34" charset="0"/>
            </a:endParaRPr>
          </a:p>
          <a:p>
            <a:pPr>
              <a:lnSpc>
                <a:spcPct val="100000"/>
              </a:lnSpc>
            </a:pPr>
            <a:endParaRPr lang="en-US" altLang="zh-TW" sz="2200" dirty="0">
              <a:cs typeface="DejaVu Sans" panose="020B0603030804020204" pitchFamily="34" charset="0"/>
            </a:endParaRPr>
          </a:p>
        </p:txBody>
      </p:sp>
      <p:pic>
        <p:nvPicPr>
          <p:cNvPr id="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3538" y="4824413"/>
            <a:ext cx="4176712" cy="20145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1300" y="4895850"/>
            <a:ext cx="2466975" cy="18494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86062868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327150" y="561975"/>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4000" b="1">
                <a:solidFill>
                  <a:srgbClr val="0000CC"/>
                </a:solidFill>
                <a:latin typeface="標楷體" panose="03000509000000000000" pitchFamily="65" charset="-120"/>
                <a:ea typeface="標楷體" panose="03000509000000000000" pitchFamily="65" charset="-120"/>
              </a:rPr>
              <a:t>如何查詢貨品輸出入條件？</a:t>
            </a:r>
          </a:p>
        </p:txBody>
      </p:sp>
      <p:sp>
        <p:nvSpPr>
          <p:cNvPr id="5" name="Rectangle 2"/>
          <p:cNvSpPr>
            <a:spLocks noChangeArrowheads="1"/>
          </p:cNvSpPr>
          <p:nvPr/>
        </p:nvSpPr>
        <p:spPr bwMode="auto">
          <a:xfrm>
            <a:off x="1435100" y="1412875"/>
            <a:ext cx="7342188" cy="4243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endParaRPr lang="en-US" altLang="zh-TW">
              <a:cs typeface="DejaVu Sans" panose="020B0603030804020204" pitchFamily="34" charset="0"/>
            </a:endParaRPr>
          </a:p>
          <a:p>
            <a:pPr>
              <a:lnSpc>
                <a:spcPct val="100000"/>
              </a:lnSpc>
            </a:pPr>
            <a:endParaRPr lang="en-US" altLang="zh-TW">
              <a:cs typeface="DejaVu Sans" panose="020B0603030804020204" pitchFamily="34" charset="0"/>
            </a:endParaRPr>
          </a:p>
          <a:p>
            <a:pPr>
              <a:lnSpc>
                <a:spcPct val="100000"/>
              </a:lnSpc>
            </a:pPr>
            <a:endParaRPr lang="en-US" altLang="zh-TW">
              <a:cs typeface="DejaVu Sans" panose="020B0603030804020204" pitchFamily="34" charset="0"/>
            </a:endParaRPr>
          </a:p>
          <a:p>
            <a:pPr>
              <a:lnSpc>
                <a:spcPct val="100000"/>
              </a:lnSpc>
            </a:pPr>
            <a:endParaRPr lang="en-US" altLang="zh-TW">
              <a:cs typeface="DejaVu Sans" panose="020B0603030804020204" pitchFamily="34" charset="0"/>
            </a:endParaRPr>
          </a:p>
        </p:txBody>
      </p:sp>
      <p:sp>
        <p:nvSpPr>
          <p:cNvPr id="6" name="Rectangle 3"/>
          <p:cNvSpPr>
            <a:spLocks noChangeArrowheads="1"/>
          </p:cNvSpPr>
          <p:nvPr/>
        </p:nvSpPr>
        <p:spPr bwMode="auto">
          <a:xfrm>
            <a:off x="1584325" y="1801813"/>
            <a:ext cx="5611813" cy="644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nchor="ctr"/>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zh-TW" altLang="zh-TW" sz="1400" b="1" dirty="0">
                <a:solidFill>
                  <a:srgbClr val="0000CC"/>
                </a:solidFill>
                <a:latin typeface="標楷體" panose="03000509000000000000" pitchFamily="65" charset="-120"/>
                <a:ea typeface="標楷體" panose="03000509000000000000" pitchFamily="65" charset="-120"/>
              </a:rPr>
              <a:t>（網址</a:t>
            </a:r>
            <a:r>
              <a:rPr lang="zh-TW" altLang="zh-TW" sz="1400" b="1" dirty="0" smtClean="0">
                <a:solidFill>
                  <a:srgbClr val="0000CC"/>
                </a:solidFill>
                <a:latin typeface="標楷體" panose="03000509000000000000" pitchFamily="65" charset="-120"/>
                <a:ea typeface="標楷體" panose="03000509000000000000" pitchFamily="65" charset="-120"/>
              </a:rPr>
              <a:t>：</a:t>
            </a:r>
            <a:r>
              <a:rPr lang="en-US" altLang="zh-TW" sz="1400" b="1" dirty="0" smtClean="0">
                <a:solidFill>
                  <a:srgbClr val="0000CC"/>
                </a:solidFill>
                <a:latin typeface="標楷體" panose="03000509000000000000" pitchFamily="65" charset="-120"/>
                <a:ea typeface="標楷體" panose="03000509000000000000" pitchFamily="65" charset="-120"/>
              </a:rPr>
              <a:t>http://trade.gov,tw</a:t>
            </a:r>
            <a:r>
              <a:rPr lang="zh-TW" altLang="zh-TW" sz="1400" b="1" dirty="0" smtClean="0">
                <a:solidFill>
                  <a:srgbClr val="0000CC"/>
                </a:solidFill>
                <a:latin typeface="標楷體" panose="03000509000000000000" pitchFamily="65" charset="-120"/>
                <a:ea typeface="標楷體" panose="03000509000000000000" pitchFamily="65" charset="-120"/>
              </a:rPr>
              <a:t>）</a:t>
            </a:r>
            <a:endParaRPr lang="zh-TW" altLang="zh-TW" sz="1400" b="1" dirty="0">
              <a:solidFill>
                <a:srgbClr val="0000CC"/>
              </a:solidFill>
              <a:latin typeface="標楷體" panose="03000509000000000000" pitchFamily="65" charset="-120"/>
              <a:ea typeface="標楷體" panose="03000509000000000000" pitchFamily="65" charset="-120"/>
            </a:endParaRPr>
          </a:p>
          <a:p>
            <a:pPr>
              <a:lnSpc>
                <a:spcPct val="100000"/>
              </a:lnSpc>
            </a:pPr>
            <a:r>
              <a:rPr lang="zh-TW" altLang="zh-TW" sz="1400" b="1" dirty="0">
                <a:solidFill>
                  <a:srgbClr val="0000CC"/>
                </a:solidFill>
                <a:latin typeface="標楷體" panose="03000509000000000000" pitchFamily="65" charset="-120"/>
                <a:ea typeface="標楷體" panose="03000509000000000000" pitchFamily="65" charset="-120"/>
              </a:rPr>
              <a:t>（路徑：經濟部國際貿易局經貿資訊網</a:t>
            </a:r>
            <a:r>
              <a:rPr lang="en-US" altLang="zh-TW" sz="1400" b="1" dirty="0">
                <a:solidFill>
                  <a:srgbClr val="0000CC"/>
                </a:solidFill>
                <a:latin typeface="標楷體" panose="03000509000000000000" pitchFamily="65" charset="-120"/>
                <a:ea typeface="標楷體" panose="03000509000000000000" pitchFamily="65" charset="-120"/>
              </a:rPr>
              <a:t>/</a:t>
            </a:r>
            <a:r>
              <a:rPr lang="zh-TW" altLang="zh-TW" sz="1400" b="1" dirty="0">
                <a:solidFill>
                  <a:srgbClr val="0000CC"/>
                </a:solidFill>
                <a:latin typeface="標楷體" panose="03000509000000000000" pitchFamily="65" charset="-120"/>
                <a:ea typeface="標楷體" panose="03000509000000000000" pitchFamily="65" charset="-120"/>
              </a:rPr>
              <a:t>貨品輸出入規定）</a:t>
            </a:r>
          </a:p>
        </p:txBody>
      </p:sp>
      <p:pic>
        <p:nvPicPr>
          <p:cNvPr id="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4175" y="2462213"/>
            <a:ext cx="6337300" cy="32972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AutoShape 5"/>
          <p:cNvSpPr>
            <a:spLocks noChangeArrowheads="1"/>
          </p:cNvSpPr>
          <p:nvPr/>
        </p:nvSpPr>
        <p:spPr bwMode="auto">
          <a:xfrm>
            <a:off x="1511300" y="3816350"/>
            <a:ext cx="1654175" cy="503238"/>
          </a:xfrm>
          <a:custGeom>
            <a:avLst/>
            <a:gdLst>
              <a:gd name="G0" fmla="*/ 4597 1 2"/>
              <a:gd name="G1" fmla="*/ 1 48365 11520"/>
              <a:gd name="G2" fmla="*/ G1 13024 1"/>
              <a:gd name="G3" fmla="*/ G2 1 52096"/>
              <a:gd name="G4" fmla="cos G0 G3"/>
              <a:gd name="G5" fmla="*/ 1397 1 2"/>
              <a:gd name="G6" fmla="*/ 1 48365 11520"/>
              <a:gd name="G7" fmla="*/ G6 13024 1"/>
              <a:gd name="G8" fmla="*/ G7 1 52096"/>
              <a:gd name="G9" fmla="sin G5 G8"/>
              <a:gd name="G10" fmla="*/ 4597 1 2"/>
              <a:gd name="G11" fmla="+- G10 0 G4"/>
              <a:gd name="G12" fmla="+- G10 G4 0"/>
              <a:gd name="G13" fmla="+- G12 0 0"/>
              <a:gd name="G14" fmla="*/ 1397 1 2"/>
              <a:gd name="G15" fmla="+- G14 0 G9"/>
              <a:gd name="G16" fmla="+- G14 G9 0"/>
              <a:gd name="G17" fmla="+- G16 0 0"/>
              <a:gd name="G18" fmla="+- 1397 0 0"/>
              <a:gd name="G19" fmla="+- 4597 0 0"/>
              <a:gd name="G20" fmla="+- 180 0 0"/>
              <a:gd name="G21" fmla="+- 90 0 0"/>
              <a:gd name="G22" fmla="+- 270 0 0"/>
              <a:gd name="G23" fmla="+- 90 0 0"/>
              <a:gd name="G24" fmla="+- 0 0 0"/>
              <a:gd name="G25" fmla="+- 90 0 0"/>
              <a:gd name="G26" fmla="+- 90 0 0"/>
              <a:gd name="G27" fmla="+- 90 0 0"/>
            </a:gdLst>
            <a:ahLst/>
            <a:cxnLst>
              <a:cxn ang="0">
                <a:pos x="r" y="vc"/>
              </a:cxn>
              <a:cxn ang="5400000">
                <a:pos x="hc" y="b"/>
              </a:cxn>
              <a:cxn ang="10800000">
                <a:pos x="l" y="vc"/>
              </a:cxn>
              <a:cxn ang="16200000">
                <a:pos x="hc" y="t"/>
              </a:cxn>
            </a:cxnLst>
            <a:rect l="0" t="0" r="0" b="0"/>
            <a:pathLst>
              <a:path>
                <a:moveTo>
                  <a:pt x="0" y="699"/>
                </a:moveTo>
                <a:lnTo>
                  <a:pt x="2299" y="699"/>
                </a:lnTo>
                <a:lnTo>
                  <a:pt x="180" y="90"/>
                </a:lnTo>
                <a:lnTo>
                  <a:pt x="2299" y="699"/>
                </a:lnTo>
                <a:lnTo>
                  <a:pt x="270" y="90"/>
                </a:lnTo>
                <a:close/>
              </a:path>
            </a:pathLst>
          </a:custGeom>
          <a:noFill/>
          <a:ln w="28800" cap="flat">
            <a:solidFill>
              <a:srgbClr val="CC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9" name="矩形 8"/>
          <p:cNvSpPr/>
          <p:nvPr/>
        </p:nvSpPr>
        <p:spPr bwMode="auto">
          <a:xfrm>
            <a:off x="3412901" y="3606085"/>
            <a:ext cx="2614412" cy="334850"/>
          </a:xfrm>
          <a:prstGeom prst="rect">
            <a:avLst/>
          </a:prstGeom>
          <a:no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zh-TW" altLang="en-US" sz="1800" b="0" i="0" u="none" strike="noStrike" cap="none" normalizeH="0" baseline="0" smtClean="0">
              <a:ln>
                <a:noFill/>
              </a:ln>
              <a:effectLst/>
              <a:latin typeface="Arial" panose="020B0604020202020204" pitchFamily="34" charset="0"/>
              <a:ea typeface="微軟正黑體" panose="020B0604030504040204" pitchFamily="34" charset="-120"/>
            </a:endParaRPr>
          </a:p>
        </p:txBody>
      </p:sp>
      <p:sp>
        <p:nvSpPr>
          <p:cNvPr id="11" name="橢圓 10"/>
          <p:cNvSpPr/>
          <p:nvPr/>
        </p:nvSpPr>
        <p:spPr bwMode="auto">
          <a:xfrm>
            <a:off x="1701800" y="3994150"/>
            <a:ext cx="1168400" cy="203200"/>
          </a:xfrm>
          <a:prstGeom prst="ellipse">
            <a:avLst/>
          </a:prstGeom>
          <a:no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zh-TW" altLang="en-US" sz="1800" b="0" i="0" u="none" strike="noStrike" cap="none" normalizeH="0" baseline="0" smtClean="0">
              <a:ln>
                <a:noFill/>
              </a:ln>
              <a:effectLst/>
              <a:latin typeface="Arial" panose="020B0604020202020204" pitchFamily="34" charset="0"/>
              <a:ea typeface="微軟正黑體" panose="020B0604030504040204" pitchFamily="34" charset="-120"/>
            </a:endParaRPr>
          </a:p>
        </p:txBody>
      </p:sp>
    </p:spTree>
    <p:extLst>
      <p:ext uri="{BB962C8B-B14F-4D97-AF65-F5344CB8AC3E}">
        <p14:creationId xmlns:p14="http://schemas.microsoft.com/office/powerpoint/2010/main" val="8036779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327150" y="561975"/>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4000" b="1">
                <a:solidFill>
                  <a:srgbClr val="0000CC"/>
                </a:solidFill>
                <a:latin typeface="標楷體" panose="03000509000000000000" pitchFamily="65" charset="-120"/>
                <a:ea typeface="標楷體" panose="03000509000000000000" pitchFamily="65" charset="-120"/>
              </a:rPr>
              <a:t>如何查詢貨品輸出入條件？</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9663" y="2016125"/>
            <a:ext cx="7816850" cy="32004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AutoShape 3"/>
          <p:cNvSpPr>
            <a:spLocks noChangeArrowheads="1"/>
          </p:cNvSpPr>
          <p:nvPr/>
        </p:nvSpPr>
        <p:spPr bwMode="auto">
          <a:xfrm>
            <a:off x="4319588" y="2808288"/>
            <a:ext cx="574675" cy="646112"/>
          </a:xfrm>
          <a:custGeom>
            <a:avLst/>
            <a:gdLst>
              <a:gd name="G0" fmla="*/ 1597 1 2"/>
              <a:gd name="G1" fmla="*/ 1 48365 11520"/>
              <a:gd name="G2" fmla="*/ G1 13024 1"/>
              <a:gd name="G3" fmla="*/ G2 1 52096"/>
              <a:gd name="G4" fmla="cos G0 G3"/>
              <a:gd name="G5" fmla="*/ 1797 1 2"/>
              <a:gd name="G6" fmla="*/ 1 48365 11520"/>
              <a:gd name="G7" fmla="*/ G6 13024 1"/>
              <a:gd name="G8" fmla="*/ G7 1 52096"/>
              <a:gd name="G9" fmla="sin G5 G8"/>
              <a:gd name="G10" fmla="*/ 1597 1 2"/>
              <a:gd name="G11" fmla="+- G10 0 G4"/>
              <a:gd name="G12" fmla="+- G10 G4 0"/>
              <a:gd name="G13" fmla="+- G12 0 0"/>
              <a:gd name="G14" fmla="*/ 1797 1 2"/>
              <a:gd name="G15" fmla="+- G14 0 G9"/>
              <a:gd name="G16" fmla="+- G14 G9 0"/>
              <a:gd name="G17" fmla="+- G16 0 0"/>
              <a:gd name="G18" fmla="+- 1797 0 0"/>
              <a:gd name="G19" fmla="+- 1597 0 0"/>
              <a:gd name="G20" fmla="+- 180 0 0"/>
              <a:gd name="G21" fmla="+- 90 0 0"/>
              <a:gd name="G22" fmla="+- 270 0 0"/>
              <a:gd name="G23" fmla="+- 90 0 0"/>
              <a:gd name="G24" fmla="+- 0 0 0"/>
              <a:gd name="G25" fmla="+- 90 0 0"/>
              <a:gd name="G26" fmla="+- 90 0 0"/>
              <a:gd name="G27" fmla="+- 90 0 0"/>
            </a:gdLst>
            <a:ahLst/>
            <a:cxnLst>
              <a:cxn ang="0">
                <a:pos x="r" y="vc"/>
              </a:cxn>
              <a:cxn ang="5400000">
                <a:pos x="hc" y="b"/>
              </a:cxn>
              <a:cxn ang="10800000">
                <a:pos x="l" y="vc"/>
              </a:cxn>
              <a:cxn ang="16200000">
                <a:pos x="hc" y="t"/>
              </a:cxn>
            </a:cxnLst>
            <a:rect l="0" t="0" r="0" b="0"/>
            <a:pathLst>
              <a:path>
                <a:moveTo>
                  <a:pt x="0" y="899"/>
                </a:moveTo>
                <a:lnTo>
                  <a:pt x="799" y="899"/>
                </a:lnTo>
                <a:lnTo>
                  <a:pt x="180" y="90"/>
                </a:lnTo>
                <a:lnTo>
                  <a:pt x="799" y="899"/>
                </a:lnTo>
                <a:lnTo>
                  <a:pt x="270" y="90"/>
                </a:lnTo>
                <a:close/>
              </a:path>
            </a:pathLst>
          </a:custGeom>
          <a:noFill/>
          <a:ln w="9525" cap="flat">
            <a:solidFill>
              <a:srgbClr val="3465A4"/>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7" name="AutoShape 4"/>
          <p:cNvSpPr>
            <a:spLocks noChangeArrowheads="1"/>
          </p:cNvSpPr>
          <p:nvPr/>
        </p:nvSpPr>
        <p:spPr bwMode="auto">
          <a:xfrm>
            <a:off x="4319588" y="2808288"/>
            <a:ext cx="574675" cy="646112"/>
          </a:xfrm>
          <a:custGeom>
            <a:avLst/>
            <a:gdLst>
              <a:gd name="G0" fmla="*/ 1597 1 2"/>
              <a:gd name="G1" fmla="*/ 1 48365 11520"/>
              <a:gd name="G2" fmla="*/ G1 13024 1"/>
              <a:gd name="G3" fmla="*/ G2 1 52096"/>
              <a:gd name="G4" fmla="cos G0 G3"/>
              <a:gd name="G5" fmla="*/ 1797 1 2"/>
              <a:gd name="G6" fmla="*/ 1 48365 11520"/>
              <a:gd name="G7" fmla="*/ G6 13024 1"/>
              <a:gd name="G8" fmla="*/ G7 1 52096"/>
              <a:gd name="G9" fmla="sin G5 G8"/>
              <a:gd name="G10" fmla="*/ 1597 1 2"/>
              <a:gd name="G11" fmla="+- G10 0 G4"/>
              <a:gd name="G12" fmla="+- G10 G4 0"/>
              <a:gd name="G13" fmla="+- G12 0 0"/>
              <a:gd name="G14" fmla="*/ 1797 1 2"/>
              <a:gd name="G15" fmla="+- G14 0 G9"/>
              <a:gd name="G16" fmla="+- G14 G9 0"/>
              <a:gd name="G17" fmla="+- G16 0 0"/>
              <a:gd name="G18" fmla="+- 1797 0 0"/>
              <a:gd name="G19" fmla="+- 1597 0 0"/>
              <a:gd name="G20" fmla="+- 180 0 0"/>
              <a:gd name="G21" fmla="+- 90 0 0"/>
              <a:gd name="G22" fmla="+- 270 0 0"/>
              <a:gd name="G23" fmla="+- 90 0 0"/>
              <a:gd name="G24" fmla="+- 0 0 0"/>
              <a:gd name="G25" fmla="+- 90 0 0"/>
              <a:gd name="G26" fmla="+- 90 0 0"/>
              <a:gd name="G27" fmla="+- 90 0 0"/>
            </a:gdLst>
            <a:ahLst/>
            <a:cxnLst>
              <a:cxn ang="0">
                <a:pos x="r" y="vc"/>
              </a:cxn>
              <a:cxn ang="5400000">
                <a:pos x="hc" y="b"/>
              </a:cxn>
              <a:cxn ang="10800000">
                <a:pos x="l" y="vc"/>
              </a:cxn>
              <a:cxn ang="16200000">
                <a:pos x="hc" y="t"/>
              </a:cxn>
            </a:cxnLst>
            <a:rect l="0" t="0" r="0" b="0"/>
            <a:pathLst>
              <a:path>
                <a:moveTo>
                  <a:pt x="0" y="899"/>
                </a:moveTo>
                <a:lnTo>
                  <a:pt x="799" y="899"/>
                </a:lnTo>
                <a:lnTo>
                  <a:pt x="180" y="90"/>
                </a:lnTo>
                <a:lnTo>
                  <a:pt x="799" y="899"/>
                </a:lnTo>
                <a:lnTo>
                  <a:pt x="270" y="90"/>
                </a:lnTo>
                <a:close/>
              </a:path>
            </a:pathLst>
          </a:custGeom>
          <a:noFill/>
          <a:ln w="28800" cap="flat">
            <a:solidFill>
              <a:srgbClr val="CC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9" name="Rectangle 6"/>
          <p:cNvSpPr>
            <a:spLocks noChangeArrowheads="1"/>
          </p:cNvSpPr>
          <p:nvPr/>
        </p:nvSpPr>
        <p:spPr bwMode="auto">
          <a:xfrm>
            <a:off x="2663825" y="5256213"/>
            <a:ext cx="1727200" cy="574675"/>
          </a:xfrm>
          <a:prstGeom prst="rect">
            <a:avLst/>
          </a:prstGeom>
          <a:noFill/>
          <a:ln w="18000" cap="flat">
            <a:solidFill>
              <a:srgbClr val="FF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9000" tIns="54000" rIns="99000" bIns="54000" anchor="ctr"/>
          <a:lstStyle>
            <a:lvl1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2800" b="1">
                <a:solidFill>
                  <a:srgbClr val="CC0000"/>
                </a:solidFill>
                <a:latin typeface="標楷體" panose="03000509000000000000" pitchFamily="65" charset="-120"/>
                <a:ea typeface="標楷體" panose="03000509000000000000" pitchFamily="65" charset="-120"/>
              </a:rPr>
              <a:t>輸入規定</a:t>
            </a:r>
          </a:p>
        </p:txBody>
      </p:sp>
      <p:sp>
        <p:nvSpPr>
          <p:cNvPr id="10" name="Rectangle 7"/>
          <p:cNvSpPr>
            <a:spLocks noChangeArrowheads="1"/>
          </p:cNvSpPr>
          <p:nvPr/>
        </p:nvSpPr>
        <p:spPr bwMode="auto">
          <a:xfrm>
            <a:off x="5688013" y="5218113"/>
            <a:ext cx="1727200" cy="574675"/>
          </a:xfrm>
          <a:prstGeom prst="rect">
            <a:avLst/>
          </a:prstGeom>
          <a:noFill/>
          <a:ln w="18000" cap="flat">
            <a:solidFill>
              <a:srgbClr val="FF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9000" tIns="54000" rIns="99000" bIns="54000" anchor="ctr"/>
          <a:lstStyle>
            <a:lvl1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Lst>
              <a:defRPr>
                <a:solidFill>
                  <a:srgbClr val="000000"/>
                </a:solidFill>
                <a:latin typeface="Arial" panose="020B0604020202020204" pitchFamily="34" charset="0"/>
                <a:ea typeface="微軟正黑體" panose="020B0604030504040204" pitchFamily="34" charset="-120"/>
              </a:defRPr>
            </a:lvl9pPr>
          </a:lstStyle>
          <a:p>
            <a:pPr algn="ctr">
              <a:lnSpc>
                <a:spcPct val="100000"/>
              </a:lnSpc>
            </a:pPr>
            <a:r>
              <a:rPr lang="zh-TW" altLang="zh-TW" sz="2800" b="1">
                <a:solidFill>
                  <a:srgbClr val="CC0000"/>
                </a:solidFill>
                <a:latin typeface="標楷體" panose="03000509000000000000" pitchFamily="65" charset="-120"/>
                <a:ea typeface="標楷體" panose="03000509000000000000" pitchFamily="65" charset="-120"/>
              </a:rPr>
              <a:t>輸出規定</a:t>
            </a:r>
          </a:p>
        </p:txBody>
      </p:sp>
      <p:sp>
        <p:nvSpPr>
          <p:cNvPr id="11" name="AutoShape 8"/>
          <p:cNvSpPr>
            <a:spLocks noChangeArrowheads="1"/>
          </p:cNvSpPr>
          <p:nvPr/>
        </p:nvSpPr>
        <p:spPr bwMode="auto">
          <a:xfrm>
            <a:off x="4319588" y="2808288"/>
            <a:ext cx="574675" cy="646112"/>
          </a:xfrm>
          <a:custGeom>
            <a:avLst/>
            <a:gdLst>
              <a:gd name="G0" fmla="*/ 1597 1 2"/>
              <a:gd name="G1" fmla="*/ 1 48365 11520"/>
              <a:gd name="G2" fmla="*/ G1 13024 1"/>
              <a:gd name="G3" fmla="*/ G2 1 52096"/>
              <a:gd name="G4" fmla="cos G0 G3"/>
              <a:gd name="G5" fmla="*/ 1797 1 2"/>
              <a:gd name="G6" fmla="*/ 1 48365 11520"/>
              <a:gd name="G7" fmla="*/ G6 13024 1"/>
              <a:gd name="G8" fmla="*/ G7 1 52096"/>
              <a:gd name="G9" fmla="sin G5 G8"/>
              <a:gd name="G10" fmla="*/ 1597 1 2"/>
              <a:gd name="G11" fmla="+- G10 0 G4"/>
              <a:gd name="G12" fmla="+- G10 G4 0"/>
              <a:gd name="G13" fmla="+- G12 0 0"/>
              <a:gd name="G14" fmla="*/ 1797 1 2"/>
              <a:gd name="G15" fmla="+- G14 0 G9"/>
              <a:gd name="G16" fmla="+- G14 G9 0"/>
              <a:gd name="G17" fmla="+- G16 0 0"/>
              <a:gd name="G18" fmla="+- 1797 0 0"/>
              <a:gd name="G19" fmla="+- 1597 0 0"/>
              <a:gd name="G20" fmla="+- 180 0 0"/>
              <a:gd name="G21" fmla="+- 90 0 0"/>
              <a:gd name="G22" fmla="+- 270 0 0"/>
              <a:gd name="G23" fmla="+- 90 0 0"/>
              <a:gd name="G24" fmla="+- 0 0 0"/>
              <a:gd name="G25" fmla="+- 90 0 0"/>
              <a:gd name="G26" fmla="+- 90 0 0"/>
              <a:gd name="G27" fmla="+- 90 0 0"/>
            </a:gdLst>
            <a:ahLst/>
            <a:cxnLst>
              <a:cxn ang="0">
                <a:pos x="r" y="vc"/>
              </a:cxn>
              <a:cxn ang="5400000">
                <a:pos x="hc" y="b"/>
              </a:cxn>
              <a:cxn ang="10800000">
                <a:pos x="l" y="vc"/>
              </a:cxn>
              <a:cxn ang="16200000">
                <a:pos x="hc" y="t"/>
              </a:cxn>
            </a:cxnLst>
            <a:rect l="0" t="0" r="0" b="0"/>
            <a:pathLst>
              <a:path>
                <a:moveTo>
                  <a:pt x="0" y="899"/>
                </a:moveTo>
                <a:lnTo>
                  <a:pt x="799" y="899"/>
                </a:lnTo>
                <a:lnTo>
                  <a:pt x="180" y="90"/>
                </a:lnTo>
                <a:lnTo>
                  <a:pt x="799" y="899"/>
                </a:lnTo>
                <a:lnTo>
                  <a:pt x="270" y="90"/>
                </a:lnTo>
                <a:close/>
              </a:path>
            </a:pathLst>
          </a:custGeom>
          <a:noFill/>
          <a:ln w="28800" cap="flat">
            <a:solidFill>
              <a:srgbClr val="CC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2" name="AutoShape 9"/>
          <p:cNvSpPr>
            <a:spLocks noChangeArrowheads="1"/>
          </p:cNvSpPr>
          <p:nvPr/>
        </p:nvSpPr>
        <p:spPr bwMode="auto">
          <a:xfrm>
            <a:off x="4895850" y="2808288"/>
            <a:ext cx="574675" cy="646112"/>
          </a:xfrm>
          <a:custGeom>
            <a:avLst/>
            <a:gdLst>
              <a:gd name="G0" fmla="*/ 1597 1 2"/>
              <a:gd name="G1" fmla="*/ 1 48365 11520"/>
              <a:gd name="G2" fmla="*/ G1 13024 1"/>
              <a:gd name="G3" fmla="*/ G2 1 52096"/>
              <a:gd name="G4" fmla="cos G0 G3"/>
              <a:gd name="G5" fmla="*/ 1797 1 2"/>
              <a:gd name="G6" fmla="*/ 1 48365 11520"/>
              <a:gd name="G7" fmla="*/ G6 13024 1"/>
              <a:gd name="G8" fmla="*/ G7 1 52096"/>
              <a:gd name="G9" fmla="sin G5 G8"/>
              <a:gd name="G10" fmla="*/ 1597 1 2"/>
              <a:gd name="G11" fmla="+- G10 0 G4"/>
              <a:gd name="G12" fmla="+- G10 G4 0"/>
              <a:gd name="G13" fmla="+- G12 0 0"/>
              <a:gd name="G14" fmla="*/ 1797 1 2"/>
              <a:gd name="G15" fmla="+- G14 0 G9"/>
              <a:gd name="G16" fmla="+- G14 G9 0"/>
              <a:gd name="G17" fmla="+- G16 0 0"/>
              <a:gd name="G18" fmla="+- 1797 0 0"/>
              <a:gd name="G19" fmla="+- 1597 0 0"/>
              <a:gd name="G20" fmla="+- 180 0 0"/>
              <a:gd name="G21" fmla="+- 90 0 0"/>
              <a:gd name="G22" fmla="+- 270 0 0"/>
              <a:gd name="G23" fmla="+- 90 0 0"/>
              <a:gd name="G24" fmla="+- 0 0 0"/>
              <a:gd name="G25" fmla="+- 90 0 0"/>
              <a:gd name="G26" fmla="+- 90 0 0"/>
              <a:gd name="G27" fmla="+- 90 0 0"/>
            </a:gdLst>
            <a:ahLst/>
            <a:cxnLst>
              <a:cxn ang="0">
                <a:pos x="r" y="vc"/>
              </a:cxn>
              <a:cxn ang="5400000">
                <a:pos x="hc" y="b"/>
              </a:cxn>
              <a:cxn ang="10800000">
                <a:pos x="l" y="vc"/>
              </a:cxn>
              <a:cxn ang="16200000">
                <a:pos x="hc" y="t"/>
              </a:cxn>
            </a:cxnLst>
            <a:rect l="0" t="0" r="0" b="0"/>
            <a:pathLst>
              <a:path>
                <a:moveTo>
                  <a:pt x="0" y="899"/>
                </a:moveTo>
                <a:lnTo>
                  <a:pt x="799" y="899"/>
                </a:lnTo>
                <a:lnTo>
                  <a:pt x="180" y="90"/>
                </a:lnTo>
                <a:lnTo>
                  <a:pt x="799" y="899"/>
                </a:lnTo>
                <a:lnTo>
                  <a:pt x="270" y="90"/>
                </a:lnTo>
                <a:close/>
              </a:path>
            </a:pathLst>
          </a:custGeom>
          <a:noFill/>
          <a:ln w="28800" cap="flat">
            <a:solidFill>
              <a:srgbClr val="CC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14" name="橢圓 13"/>
          <p:cNvSpPr/>
          <p:nvPr/>
        </p:nvSpPr>
        <p:spPr bwMode="auto">
          <a:xfrm>
            <a:off x="4319588" y="2962141"/>
            <a:ext cx="484232" cy="386366"/>
          </a:xfrm>
          <a:prstGeom prst="ellipse">
            <a:avLst/>
          </a:prstGeom>
          <a:no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zh-TW" altLang="en-US" sz="1800" b="0" i="0" u="none" strike="noStrike" cap="none" normalizeH="0" baseline="0" smtClean="0">
              <a:ln>
                <a:noFill/>
              </a:ln>
              <a:effectLst/>
              <a:latin typeface="Arial" panose="020B0604020202020204" pitchFamily="34" charset="0"/>
              <a:ea typeface="微軟正黑體" panose="020B0604030504040204" pitchFamily="34" charset="-120"/>
            </a:endParaRPr>
          </a:p>
        </p:txBody>
      </p:sp>
      <p:sp>
        <p:nvSpPr>
          <p:cNvPr id="15" name="橢圓 14"/>
          <p:cNvSpPr/>
          <p:nvPr/>
        </p:nvSpPr>
        <p:spPr bwMode="auto">
          <a:xfrm>
            <a:off x="4876006" y="2938161"/>
            <a:ext cx="614362" cy="386366"/>
          </a:xfrm>
          <a:prstGeom prst="ellipse">
            <a:avLst/>
          </a:prstGeom>
          <a:no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pPr>
            <a:endParaRPr kumimoji="0" lang="zh-TW" altLang="en-US" sz="1800" b="0" i="0" u="none" strike="noStrike" cap="none" normalizeH="0" baseline="0" smtClean="0">
              <a:ln>
                <a:noFill/>
              </a:ln>
              <a:effectLst/>
              <a:latin typeface="Arial" panose="020B0604020202020204" pitchFamily="34" charset="0"/>
              <a:ea typeface="微軟正黑體" panose="020B0604030504040204" pitchFamily="34" charset="-120"/>
            </a:endParaRPr>
          </a:p>
        </p:txBody>
      </p:sp>
      <p:cxnSp>
        <p:nvCxnSpPr>
          <p:cNvPr id="17" name="直線單箭頭接點 16"/>
          <p:cNvCxnSpPr>
            <a:stCxn id="14" idx="4"/>
          </p:cNvCxnSpPr>
          <p:nvPr/>
        </p:nvCxnSpPr>
        <p:spPr bwMode="auto">
          <a:xfrm flipH="1">
            <a:off x="3527425" y="3348507"/>
            <a:ext cx="1034279" cy="1868018"/>
          </a:xfrm>
          <a:prstGeom prst="straightConnector1">
            <a:avLst/>
          </a:prstGeom>
          <a:solidFill>
            <a:srgbClr val="00B8FF"/>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直線單箭頭接點 18"/>
          <p:cNvCxnSpPr>
            <a:stCxn id="15" idx="4"/>
          </p:cNvCxnSpPr>
          <p:nvPr/>
        </p:nvCxnSpPr>
        <p:spPr bwMode="auto">
          <a:xfrm>
            <a:off x="5183187" y="3324527"/>
            <a:ext cx="1153219" cy="1891998"/>
          </a:xfrm>
          <a:prstGeom prst="straightConnector1">
            <a:avLst/>
          </a:prstGeom>
          <a:solidFill>
            <a:srgbClr val="00B8FF"/>
          </a:solidFill>
          <a:ln w="9525" cap="flat" cmpd="sng" algn="ctr">
            <a:solidFill>
              <a:srgbClr val="FF0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6648532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435100" y="274638"/>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5" name="Rectangle 2"/>
          <p:cNvSpPr>
            <a:spLocks noChangeArrowheads="1"/>
          </p:cNvSpPr>
          <p:nvPr/>
        </p:nvSpPr>
        <p:spPr bwMode="auto">
          <a:xfrm>
            <a:off x="1436688" y="274638"/>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 pos="6289675" algn="l"/>
                <a:tab pos="6738938" algn="l"/>
                <a:tab pos="7188200"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r>
              <a:rPr lang="zh-TW" altLang="zh-TW" sz="4000" b="1">
                <a:solidFill>
                  <a:srgbClr val="0000CC"/>
                </a:solidFill>
                <a:latin typeface="Tahoma" panose="020B0604030504040204" pitchFamily="34" charset="0"/>
                <a:ea typeface="標楷體" panose="03000509000000000000" pitchFamily="65" charset="-120"/>
              </a:rPr>
              <a:t>心得分享</a:t>
            </a:r>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7875" y="360363"/>
            <a:ext cx="1660525" cy="19272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 name="Rectangle 4"/>
          <p:cNvSpPr>
            <a:spLocks noChangeArrowheads="1"/>
          </p:cNvSpPr>
          <p:nvPr/>
        </p:nvSpPr>
        <p:spPr bwMode="auto">
          <a:xfrm>
            <a:off x="7572375" y="6286500"/>
            <a:ext cx="638175" cy="469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
        <p:nvSpPr>
          <p:cNvPr id="8" name="Rectangle 5"/>
          <p:cNvSpPr>
            <a:spLocks noChangeArrowheads="1"/>
          </p:cNvSpPr>
          <p:nvPr/>
        </p:nvSpPr>
        <p:spPr bwMode="auto">
          <a:xfrm>
            <a:off x="1619250" y="1800225"/>
            <a:ext cx="6043613" cy="4098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360"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marL="742950" indent="-73660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1pPr>
            <a:lvl2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2pPr>
            <a:lvl3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3pPr>
            <a:lvl4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4pPr>
            <a:lvl5pPr>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449263" algn="l"/>
                <a:tab pos="898525" algn="l"/>
                <a:tab pos="1347788" algn="l"/>
                <a:tab pos="1797050" algn="l"/>
                <a:tab pos="2246313" algn="l"/>
                <a:tab pos="2695575" algn="l"/>
                <a:tab pos="3144838" algn="l"/>
                <a:tab pos="3594100" algn="l"/>
                <a:tab pos="4043363" algn="l"/>
                <a:tab pos="4492625" algn="l"/>
                <a:tab pos="4941888" algn="l"/>
                <a:tab pos="5391150" algn="l"/>
                <a:tab pos="5840413" algn="l"/>
              </a:tabLst>
              <a:defRPr>
                <a:solidFill>
                  <a:srgbClr val="000000"/>
                </a:solidFill>
                <a:latin typeface="Arial" panose="020B0604020202020204" pitchFamily="34" charset="0"/>
                <a:ea typeface="微軟正黑體" panose="020B0604030504040204" pitchFamily="34" charset="-120"/>
              </a:defRPr>
            </a:lvl9pPr>
          </a:lstStyle>
          <a:p>
            <a:pPr>
              <a:lnSpc>
                <a:spcPct val="100000"/>
              </a:lnSpc>
            </a:pPr>
            <a:endParaRPr lang="en-US" altLang="zh-TW">
              <a:cs typeface="DejaVu Sans" panose="020B0603030804020204" pitchFamily="34" charset="0"/>
            </a:endParaRPr>
          </a:p>
          <a:p>
            <a:pPr>
              <a:lnSpc>
                <a:spcPct val="100000"/>
              </a:lnSpc>
              <a:buClr>
                <a:srgbClr val="0000CC"/>
              </a:buClr>
              <a:buFont typeface="Wingdings" panose="05000000000000000000" pitchFamily="2" charset="2"/>
              <a:buChar char=""/>
            </a:pPr>
            <a:r>
              <a:rPr lang="zh-TW" altLang="zh-TW" sz="4000" b="1">
                <a:solidFill>
                  <a:srgbClr val="0000CC"/>
                </a:solidFill>
                <a:latin typeface="標楷體" panose="03000509000000000000" pitchFamily="65" charset="-120"/>
                <a:ea typeface="標楷體" panose="03000509000000000000" pitchFamily="65" charset="-120"/>
              </a:rPr>
              <a:t>報關前詢問主管機關</a:t>
            </a:r>
          </a:p>
          <a:p>
            <a:pPr>
              <a:lnSpc>
                <a:spcPct val="100000"/>
              </a:lnSpc>
              <a:buClrTx/>
              <a:buSzTx/>
              <a:buFontTx/>
              <a:buNone/>
            </a:pPr>
            <a:endParaRPr lang="en-US" altLang="zh-TW" sz="4000">
              <a:cs typeface="DejaVu Sans" panose="020B0603030804020204" pitchFamily="34" charset="0"/>
            </a:endParaRPr>
          </a:p>
          <a:p>
            <a:pPr>
              <a:lnSpc>
                <a:spcPct val="100000"/>
              </a:lnSpc>
              <a:buClr>
                <a:srgbClr val="0000CC"/>
              </a:buClr>
              <a:buFont typeface="Wingdings" panose="05000000000000000000" pitchFamily="2" charset="2"/>
              <a:buChar char=""/>
            </a:pPr>
            <a:r>
              <a:rPr lang="zh-TW" altLang="zh-TW" sz="4000" b="1">
                <a:solidFill>
                  <a:srgbClr val="0000CC"/>
                </a:solidFill>
                <a:latin typeface="標楷體" panose="03000509000000000000" pitchFamily="65" charset="-120"/>
                <a:ea typeface="標楷體" panose="03000509000000000000" pitchFamily="65" charset="-120"/>
              </a:rPr>
              <a:t>善用查詢工具</a:t>
            </a:r>
          </a:p>
        </p:txBody>
      </p:sp>
    </p:spTree>
    <p:extLst>
      <p:ext uri="{BB962C8B-B14F-4D97-AF65-F5344CB8AC3E}">
        <p14:creationId xmlns:p14="http://schemas.microsoft.com/office/powerpoint/2010/main" val="407904737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 </a:t>
            </a:r>
            <a:endParaRPr lang="zh-TW" altLang="en-US" dirty="0"/>
          </a:p>
        </p:txBody>
      </p:sp>
      <p:sp>
        <p:nvSpPr>
          <p:cNvPr id="3" name="內容版面配置區 2"/>
          <p:cNvSpPr>
            <a:spLocks noGrp="1"/>
          </p:cNvSpPr>
          <p:nvPr>
            <p:ph idx="1"/>
          </p:nvPr>
        </p:nvSpPr>
        <p:spPr/>
        <p:txBody>
          <a:bodyPr/>
          <a:lstStyle/>
          <a:p>
            <a:r>
              <a:rPr lang="zh-TW" altLang="en-US" dirty="0" smtClean="0"/>
              <a:t> </a:t>
            </a:r>
            <a:endParaRPr lang="zh-TW" altLang="en-US" dirty="0"/>
          </a:p>
        </p:txBody>
      </p:sp>
      <p:sp>
        <p:nvSpPr>
          <p:cNvPr id="4" name="Rectangle 1"/>
          <p:cNvSpPr>
            <a:spLocks noChangeArrowheads="1"/>
          </p:cNvSpPr>
          <p:nvPr/>
        </p:nvSpPr>
        <p:spPr bwMode="auto">
          <a:xfrm>
            <a:off x="1435100" y="274638"/>
            <a:ext cx="7493000"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4325" y="360363"/>
            <a:ext cx="6889750" cy="56832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Rectangle 3"/>
          <p:cNvSpPr>
            <a:spLocks noChangeArrowheads="1"/>
          </p:cNvSpPr>
          <p:nvPr/>
        </p:nvSpPr>
        <p:spPr bwMode="auto">
          <a:xfrm>
            <a:off x="7572375" y="6286500"/>
            <a:ext cx="638175" cy="469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zh-TW" altLang="en-US"/>
          </a:p>
        </p:txBody>
      </p:sp>
    </p:spTree>
    <p:extLst>
      <p:ext uri="{BB962C8B-B14F-4D97-AF65-F5344CB8AC3E}">
        <p14:creationId xmlns:p14="http://schemas.microsoft.com/office/powerpoint/2010/main" val="701340377"/>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s">
  <a:themeElements>
    <a:clrScheme name="Office 佈景主題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佈景主題">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zh-TW" sz="1800" b="0" i="0" u="none" strike="noStrike" cap="none" normalizeH="0" baseline="0" smtClean="0">
            <a:ln>
              <a:noFill/>
            </a:ln>
            <a:effectLst/>
            <a:latin typeface="Arial" panose="020B0604020202020204" pitchFamily="34" charset="0"/>
            <a:ea typeface="微軟正黑體" panose="020B0604030504040204" pitchFamily="34" charset="-12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zh-TW" sz="1800" b="0" i="0" u="none" strike="noStrike" cap="none" normalizeH="0" baseline="0" smtClean="0">
            <a:ln>
              <a:noFill/>
            </a:ln>
            <a:effectLst/>
            <a:latin typeface="Arial" panose="020B0604020202020204" pitchFamily="34" charset="0"/>
            <a:ea typeface="微軟正黑體" panose="020B0604030504040204" pitchFamily="34" charset="-120"/>
          </a:defRPr>
        </a:defPPr>
      </a:lstStyle>
    </a:lnDef>
  </a:objectDefaults>
  <a:extraClrSchemeLst>
    <a:extraClrScheme>
      <a:clrScheme name="Office 佈景主題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佈景主題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佈景主題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佈景主題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佈景主題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佈景主題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佈景主題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customs" id="{ACC556DE-7D33-4A28-AA0B-4717DD4160CE}" vid="{5C97EFD6-7529-47F2-B0C3-D238575D96A4}"/>
    </a:ext>
  </a:extLst>
</a:theme>
</file>

<file path=ppt/theme/theme2.xml><?xml version="1.0" encoding="utf-8"?>
<a:theme xmlns:a="http://schemas.openxmlformats.org/drawingml/2006/main" name="Office 佈景主題">
  <a:themeElements>
    <a:clrScheme name="Office 佈景主題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佈景主題">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zh-TW" sz="1800" b="0" i="0" u="none" strike="noStrike" cap="none" normalizeH="0" baseline="0" smtClean="0">
            <a:ln>
              <a:noFill/>
            </a:ln>
            <a:effectLst/>
            <a:latin typeface="Arial" panose="020B0604020202020204" pitchFamily="34" charset="0"/>
            <a:ea typeface="微軟正黑體" panose="020B0604030504040204" pitchFamily="34" charset="-12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zh-TW" sz="1800" b="0" i="0" u="none" strike="noStrike" cap="none" normalizeH="0" baseline="0" smtClean="0">
            <a:ln>
              <a:noFill/>
            </a:ln>
            <a:effectLst/>
            <a:latin typeface="Arial" panose="020B0604020202020204" pitchFamily="34" charset="0"/>
            <a:ea typeface="微軟正黑體" panose="020B0604030504040204" pitchFamily="34" charset="-120"/>
          </a:defRPr>
        </a:defPPr>
      </a:lstStyle>
    </a:lnDef>
  </a:objectDefaults>
  <a:extraClrSchemeLst>
    <a:extraClrScheme>
      <a:clrScheme name="Office 佈景主題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佈景主題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佈景主題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佈景主題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佈景主題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佈景主題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佈景主題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s">
  <a:themeElements>
    <a:clrScheme name="Office 佈景主題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佈景主題">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zh-TW" sz="1800" b="0" i="0" u="none" strike="noStrike" cap="none" normalizeH="0" baseline="0" smtClean="0">
            <a:ln>
              <a:noFill/>
            </a:ln>
            <a:effectLst/>
            <a:latin typeface="Arial" panose="020B0604020202020204" pitchFamily="34" charset="0"/>
            <a:ea typeface="微軟正黑體" panose="020B0604030504040204" pitchFamily="34" charset="-12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zh-TW" sz="1800" b="0" i="0" u="none" strike="noStrike" cap="none" normalizeH="0" baseline="0" smtClean="0">
            <a:ln>
              <a:noFill/>
            </a:ln>
            <a:effectLst/>
            <a:latin typeface="Arial" panose="020B0604020202020204" pitchFamily="34" charset="0"/>
            <a:ea typeface="微軟正黑體" panose="020B0604030504040204" pitchFamily="34" charset="-120"/>
          </a:defRPr>
        </a:defPPr>
      </a:lstStyle>
    </a:lnDef>
  </a:objectDefaults>
  <a:extraClrSchemeLst>
    <a:extraClrScheme>
      <a:clrScheme name="Office 佈景主題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佈景主題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佈景主題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佈景主題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佈景主題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佈景主題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佈景主題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customs" id="{63708F0F-7644-4E97-BC33-0B47FD729EB0}" vid="{2B043829-B0E1-4B43-8CC7-F6E34DD5C5DE}"/>
    </a:ext>
  </a:extLst>
</a:theme>
</file>

<file path=ppt/theme/theme4.xml><?xml version="1.0" encoding="utf-8"?>
<a:theme xmlns:a="http://schemas.openxmlformats.org/drawingml/2006/main" name="1_Office 佈景主題">
  <a:themeElements>
    <a:clrScheme name="Office 佈景主題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佈景主題">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zh-TW" sz="1800" b="0" i="0" u="none" strike="noStrike" cap="none" normalizeH="0" baseline="0" smtClean="0">
            <a:ln>
              <a:noFill/>
            </a:ln>
            <a:effectLst/>
            <a:latin typeface="Arial" panose="020B0604020202020204" pitchFamily="34" charset="0"/>
            <a:ea typeface="微軟正黑體" panose="020B0604030504040204" pitchFamily="34" charset="-12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zh-TW" sz="1800" b="0" i="0" u="none" strike="noStrike" cap="none" normalizeH="0" baseline="0" smtClean="0">
            <a:ln>
              <a:noFill/>
            </a:ln>
            <a:effectLst/>
            <a:latin typeface="Arial" panose="020B0604020202020204" pitchFamily="34" charset="0"/>
            <a:ea typeface="微軟正黑體" panose="020B0604030504040204" pitchFamily="34" charset="-120"/>
          </a:defRPr>
        </a:defPPr>
      </a:lstStyle>
    </a:lnDef>
  </a:objectDefaults>
  <a:extraClrSchemeLst>
    <a:extraClrScheme>
      <a:clrScheme name="Office 佈景主題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佈景主題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佈景主題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佈景主題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佈景主題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佈景主題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佈景主題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Office 佈景主題">
  <a:themeElements>
    <a:clrScheme name="Office 佈景主題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佈景主題">
      <a:majorFont>
        <a:latin typeface="Arial"/>
        <a:ea typeface="微軟正黑體"/>
        <a:cs typeface=""/>
      </a:majorFont>
      <a:minorFont>
        <a:latin typeface="Arial"/>
        <a:ea typeface="微軟正黑體"/>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zh-TW" sz="1800" b="0" i="0" u="none" strike="noStrike" cap="none" normalizeH="0" baseline="0" smtClean="0">
            <a:ln>
              <a:noFill/>
            </a:ln>
            <a:effectLst/>
            <a:latin typeface="Arial" panose="020B0604020202020204" pitchFamily="34" charset="0"/>
            <a:ea typeface="微軟正黑體" panose="020B0604030504040204" pitchFamily="34" charset="-12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kumimoji="0" lang="en-GB" altLang="zh-TW" sz="1800" b="0" i="0" u="none" strike="noStrike" cap="none" normalizeH="0" baseline="0" smtClean="0">
            <a:ln>
              <a:noFill/>
            </a:ln>
            <a:effectLst/>
            <a:latin typeface="Arial" panose="020B0604020202020204" pitchFamily="34" charset="0"/>
            <a:ea typeface="微軟正黑體" panose="020B0604030504040204" pitchFamily="34" charset="-120"/>
          </a:defRPr>
        </a:defPPr>
      </a:lstStyle>
    </a:lnDef>
  </a:objectDefaults>
  <a:extraClrSchemeLst>
    <a:extraClrScheme>
      <a:clrScheme name="Office 佈景主題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佈景主題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佈景主題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佈景主題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佈景主題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佈景主題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佈景主題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customs</Template>
  <TotalTime>311</TotalTime>
  <Words>2694</Words>
  <Application>Microsoft Office PowerPoint</Application>
  <PresentationFormat>如螢幕大小 (4:3)</PresentationFormat>
  <Paragraphs>320</Paragraphs>
  <Slides>31</Slides>
  <Notes>5</Notes>
  <HiddenSlides>0</HiddenSlides>
  <MMClips>0</MMClips>
  <ScaleCrop>false</ScaleCrop>
  <HeadingPairs>
    <vt:vector size="6" baseType="variant">
      <vt:variant>
        <vt:lpstr>使用字型</vt:lpstr>
      </vt:variant>
      <vt:variant>
        <vt:i4>10</vt:i4>
      </vt:variant>
      <vt:variant>
        <vt:lpstr>佈景主題</vt:lpstr>
      </vt:variant>
      <vt:variant>
        <vt:i4>5</vt:i4>
      </vt:variant>
      <vt:variant>
        <vt:lpstr>投影片標題</vt:lpstr>
      </vt:variant>
      <vt:variant>
        <vt:i4>31</vt:i4>
      </vt:variant>
    </vt:vector>
  </HeadingPairs>
  <TitlesOfParts>
    <vt:vector size="46" baseType="lpstr">
      <vt:lpstr>Adobe 仿宋 Std R</vt:lpstr>
      <vt:lpstr>微軟正黑體</vt:lpstr>
      <vt:lpstr>新細明體</vt:lpstr>
      <vt:lpstr>標楷體</vt:lpstr>
      <vt:lpstr>Arial</vt:lpstr>
      <vt:lpstr>Calibri</vt:lpstr>
      <vt:lpstr>DejaVu Sans</vt:lpstr>
      <vt:lpstr>Tahoma</vt:lpstr>
      <vt:lpstr>Times New Roman</vt:lpstr>
      <vt:lpstr>Wingdings</vt:lpstr>
      <vt:lpstr>customs</vt:lpstr>
      <vt:lpstr>Office 佈景主題</vt:lpstr>
      <vt:lpstr>customs</vt:lpstr>
      <vt:lpstr>1_Office 佈景主題</vt:lpstr>
      <vt:lpstr>2_Office 佈景主題</vt:lpstr>
      <vt:lpstr> </vt:lpstr>
      <vt:lpstr>PowerPoint 簡報</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2431</dc:creator>
  <cp:lastModifiedBy>財政部關務署基隆關</cp:lastModifiedBy>
  <cp:revision>43</cp:revision>
  <dcterms:created xsi:type="dcterms:W3CDTF">2018-08-07T05:25:41Z</dcterms:created>
  <dcterms:modified xsi:type="dcterms:W3CDTF">2018-10-12T07:01:30Z</dcterms:modified>
</cp:coreProperties>
</file>